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38" r:id="rId2"/>
    <p:sldId id="339" r:id="rId3"/>
    <p:sldId id="340" r:id="rId4"/>
    <p:sldId id="349" r:id="rId5"/>
    <p:sldId id="342" r:id="rId6"/>
    <p:sldId id="350" r:id="rId7"/>
    <p:sldId id="317" r:id="rId8"/>
    <p:sldId id="325" r:id="rId9"/>
    <p:sldId id="334" r:id="rId10"/>
    <p:sldId id="323" r:id="rId11"/>
    <p:sldId id="353" r:id="rId12"/>
    <p:sldId id="354" r:id="rId13"/>
    <p:sldId id="355" r:id="rId14"/>
    <p:sldId id="356" r:id="rId15"/>
    <p:sldId id="357" r:id="rId16"/>
    <p:sldId id="359" r:id="rId17"/>
    <p:sldId id="324" r:id="rId18"/>
    <p:sldId id="346" r:id="rId19"/>
    <p:sldId id="358"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DAdmin" initials="I" lastIdx="2" clrIdx="0"/>
  <p:cmAuthor id="1" name="Linda LaCara" initials="L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030A0"/>
    <a:srgbClr val="3D0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94675" autoAdjust="0"/>
  </p:normalViewPr>
  <p:slideViewPr>
    <p:cSldViewPr>
      <p:cViewPr varScale="1">
        <p:scale>
          <a:sx n="99" d="100"/>
          <a:sy n="99" d="100"/>
        </p:scale>
        <p:origin x="735" y="54"/>
      </p:cViewPr>
      <p:guideLst>
        <p:guide orient="horz" pos="2160"/>
        <p:guide pos="2880"/>
      </p:guideLst>
    </p:cSldViewPr>
  </p:slideViewPr>
  <p:outlineViewPr>
    <p:cViewPr>
      <p:scale>
        <a:sx n="33" d="100"/>
        <a:sy n="33" d="100"/>
      </p:scale>
      <p:origin x="42" y="21444"/>
    </p:cViewPr>
  </p:outlineViewPr>
  <p:notesTextViewPr>
    <p:cViewPr>
      <p:scale>
        <a:sx n="1" d="1"/>
        <a:sy n="1" d="1"/>
      </p:scale>
      <p:origin x="0" y="0"/>
    </p:cViewPr>
  </p:notesTextViewPr>
  <p:notesViewPr>
    <p:cSldViewPr>
      <p:cViewPr varScale="1">
        <p:scale>
          <a:sx n="82" d="100"/>
          <a:sy n="82" d="100"/>
        </p:scale>
        <p:origin x="-3096"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01850730197186"/>
          <c:y val="6.959086635909642E-2"/>
          <c:w val="0.78264659955480254"/>
          <c:h val="0.7411936551409336"/>
        </c:manualLayout>
      </c:layout>
      <c:lineChart>
        <c:grouping val="standard"/>
        <c:varyColors val="0"/>
        <c:ser>
          <c:idx val="1"/>
          <c:order val="0"/>
          <c:tx>
            <c:strRef>
              <c:f>IHSS!$M$144:$M$145</c:f>
              <c:strCache>
                <c:ptCount val="1"/>
                <c:pt idx="0">
                  <c:v>2017-18 Governor's Budget</c:v>
                </c:pt>
              </c:strCache>
            </c:strRef>
          </c:tx>
          <c:spPr>
            <a:ln w="38100">
              <a:solidFill>
                <a:srgbClr val="FF0000"/>
              </a:solidFill>
            </a:ln>
          </c:spPr>
          <c:marker>
            <c:symbol val="none"/>
          </c:marker>
          <c:cat>
            <c:numRef>
              <c:f>IHSS!$K$146:$K$313</c:f>
              <c:numCache>
                <c:formatCode>m/d/yyyy</c:formatCode>
                <c:ptCount val="168"/>
                <c:pt idx="0">
                  <c:v>38169</c:v>
                </c:pt>
                <c:pt idx="1">
                  <c:v>38200</c:v>
                </c:pt>
                <c:pt idx="2">
                  <c:v>38231</c:v>
                </c:pt>
                <c:pt idx="3">
                  <c:v>38261</c:v>
                </c:pt>
                <c:pt idx="4">
                  <c:v>38292</c:v>
                </c:pt>
                <c:pt idx="5">
                  <c:v>38322</c:v>
                </c:pt>
                <c:pt idx="6">
                  <c:v>38353</c:v>
                </c:pt>
                <c:pt idx="7">
                  <c:v>38384</c:v>
                </c:pt>
                <c:pt idx="8">
                  <c:v>38412</c:v>
                </c:pt>
                <c:pt idx="9">
                  <c:v>38443</c:v>
                </c:pt>
                <c:pt idx="10">
                  <c:v>38473</c:v>
                </c:pt>
                <c:pt idx="11">
                  <c:v>38504</c:v>
                </c:pt>
                <c:pt idx="12">
                  <c:v>38534</c:v>
                </c:pt>
                <c:pt idx="13">
                  <c:v>38565</c:v>
                </c:pt>
                <c:pt idx="14">
                  <c:v>38596</c:v>
                </c:pt>
                <c:pt idx="15">
                  <c:v>38626</c:v>
                </c:pt>
                <c:pt idx="16">
                  <c:v>38657</c:v>
                </c:pt>
                <c:pt idx="17">
                  <c:v>38687</c:v>
                </c:pt>
                <c:pt idx="18">
                  <c:v>38718</c:v>
                </c:pt>
                <c:pt idx="19">
                  <c:v>38749</c:v>
                </c:pt>
                <c:pt idx="20">
                  <c:v>38777</c:v>
                </c:pt>
                <c:pt idx="21">
                  <c:v>38808</c:v>
                </c:pt>
                <c:pt idx="22">
                  <c:v>38838</c:v>
                </c:pt>
                <c:pt idx="23">
                  <c:v>38869</c:v>
                </c:pt>
                <c:pt idx="24">
                  <c:v>38899</c:v>
                </c:pt>
                <c:pt idx="25">
                  <c:v>38930</c:v>
                </c:pt>
                <c:pt idx="26">
                  <c:v>38961</c:v>
                </c:pt>
                <c:pt idx="27">
                  <c:v>38991</c:v>
                </c:pt>
                <c:pt idx="28">
                  <c:v>39022</c:v>
                </c:pt>
                <c:pt idx="29">
                  <c:v>39052</c:v>
                </c:pt>
                <c:pt idx="30">
                  <c:v>39083</c:v>
                </c:pt>
                <c:pt idx="31">
                  <c:v>39114</c:v>
                </c:pt>
                <c:pt idx="32">
                  <c:v>39142</c:v>
                </c:pt>
                <c:pt idx="33">
                  <c:v>39173</c:v>
                </c:pt>
                <c:pt idx="34">
                  <c:v>39203</c:v>
                </c:pt>
                <c:pt idx="35">
                  <c:v>39234</c:v>
                </c:pt>
                <c:pt idx="36">
                  <c:v>39264</c:v>
                </c:pt>
                <c:pt idx="37">
                  <c:v>39295</c:v>
                </c:pt>
                <c:pt idx="38">
                  <c:v>39326</c:v>
                </c:pt>
                <c:pt idx="39">
                  <c:v>39356</c:v>
                </c:pt>
                <c:pt idx="40">
                  <c:v>39387</c:v>
                </c:pt>
                <c:pt idx="41">
                  <c:v>39417</c:v>
                </c:pt>
                <c:pt idx="42">
                  <c:v>39448</c:v>
                </c:pt>
                <c:pt idx="43">
                  <c:v>39479</c:v>
                </c:pt>
                <c:pt idx="44">
                  <c:v>39508</c:v>
                </c:pt>
                <c:pt idx="45">
                  <c:v>39539</c:v>
                </c:pt>
                <c:pt idx="46">
                  <c:v>39569</c:v>
                </c:pt>
                <c:pt idx="47">
                  <c:v>39600</c:v>
                </c:pt>
                <c:pt idx="48">
                  <c:v>39630</c:v>
                </c:pt>
                <c:pt idx="49">
                  <c:v>39661</c:v>
                </c:pt>
                <c:pt idx="50">
                  <c:v>39692</c:v>
                </c:pt>
                <c:pt idx="51">
                  <c:v>39722</c:v>
                </c:pt>
                <c:pt idx="52">
                  <c:v>39753</c:v>
                </c:pt>
                <c:pt idx="53">
                  <c:v>39783</c:v>
                </c:pt>
                <c:pt idx="54">
                  <c:v>39814</c:v>
                </c:pt>
                <c:pt idx="55">
                  <c:v>39845</c:v>
                </c:pt>
                <c:pt idx="56">
                  <c:v>39873</c:v>
                </c:pt>
                <c:pt idx="57">
                  <c:v>39904</c:v>
                </c:pt>
                <c:pt idx="58">
                  <c:v>39934</c:v>
                </c:pt>
                <c:pt idx="59">
                  <c:v>39965</c:v>
                </c:pt>
                <c:pt idx="60">
                  <c:v>39995</c:v>
                </c:pt>
                <c:pt idx="61">
                  <c:v>40026</c:v>
                </c:pt>
                <c:pt idx="62">
                  <c:v>40057</c:v>
                </c:pt>
                <c:pt idx="63">
                  <c:v>40087</c:v>
                </c:pt>
                <c:pt idx="64">
                  <c:v>40118</c:v>
                </c:pt>
                <c:pt idx="65">
                  <c:v>40148</c:v>
                </c:pt>
                <c:pt idx="66">
                  <c:v>40179</c:v>
                </c:pt>
                <c:pt idx="67">
                  <c:v>40210</c:v>
                </c:pt>
                <c:pt idx="68">
                  <c:v>40238</c:v>
                </c:pt>
                <c:pt idx="69">
                  <c:v>40269</c:v>
                </c:pt>
                <c:pt idx="70">
                  <c:v>40299</c:v>
                </c:pt>
                <c:pt idx="71">
                  <c:v>40330</c:v>
                </c:pt>
                <c:pt idx="72">
                  <c:v>40360</c:v>
                </c:pt>
                <c:pt idx="73">
                  <c:v>40391</c:v>
                </c:pt>
                <c:pt idx="74">
                  <c:v>40422</c:v>
                </c:pt>
                <c:pt idx="75">
                  <c:v>40452</c:v>
                </c:pt>
                <c:pt idx="76">
                  <c:v>40483</c:v>
                </c:pt>
                <c:pt idx="77">
                  <c:v>40513</c:v>
                </c:pt>
                <c:pt idx="78">
                  <c:v>40544</c:v>
                </c:pt>
                <c:pt idx="79">
                  <c:v>40575</c:v>
                </c:pt>
                <c:pt idx="80">
                  <c:v>40603</c:v>
                </c:pt>
                <c:pt idx="81">
                  <c:v>40634</c:v>
                </c:pt>
                <c:pt idx="82">
                  <c:v>40664</c:v>
                </c:pt>
                <c:pt idx="83">
                  <c:v>40695</c:v>
                </c:pt>
                <c:pt idx="84">
                  <c:v>40725</c:v>
                </c:pt>
                <c:pt idx="85">
                  <c:v>40756</c:v>
                </c:pt>
                <c:pt idx="86">
                  <c:v>40787</c:v>
                </c:pt>
                <c:pt idx="87">
                  <c:v>40817</c:v>
                </c:pt>
                <c:pt idx="88">
                  <c:v>40848</c:v>
                </c:pt>
                <c:pt idx="89">
                  <c:v>40878</c:v>
                </c:pt>
                <c:pt idx="90">
                  <c:v>40909</c:v>
                </c:pt>
                <c:pt idx="91">
                  <c:v>40940</c:v>
                </c:pt>
                <c:pt idx="92">
                  <c:v>40969</c:v>
                </c:pt>
                <c:pt idx="93">
                  <c:v>41000</c:v>
                </c:pt>
                <c:pt idx="94">
                  <c:v>41030</c:v>
                </c:pt>
                <c:pt idx="95">
                  <c:v>41061</c:v>
                </c:pt>
                <c:pt idx="96">
                  <c:v>41091</c:v>
                </c:pt>
                <c:pt idx="97">
                  <c:v>41122</c:v>
                </c:pt>
                <c:pt idx="98">
                  <c:v>41153</c:v>
                </c:pt>
                <c:pt idx="99">
                  <c:v>41183</c:v>
                </c:pt>
                <c:pt idx="100">
                  <c:v>41214</c:v>
                </c:pt>
                <c:pt idx="101">
                  <c:v>41244</c:v>
                </c:pt>
                <c:pt idx="102">
                  <c:v>41275</c:v>
                </c:pt>
                <c:pt idx="103">
                  <c:v>41306</c:v>
                </c:pt>
                <c:pt idx="104">
                  <c:v>41334</c:v>
                </c:pt>
                <c:pt idx="105">
                  <c:v>41365</c:v>
                </c:pt>
                <c:pt idx="106">
                  <c:v>41395</c:v>
                </c:pt>
                <c:pt idx="107">
                  <c:v>41426</c:v>
                </c:pt>
                <c:pt idx="108">
                  <c:v>41456</c:v>
                </c:pt>
                <c:pt idx="109">
                  <c:v>41487</c:v>
                </c:pt>
                <c:pt idx="110">
                  <c:v>41518</c:v>
                </c:pt>
                <c:pt idx="111">
                  <c:v>41548</c:v>
                </c:pt>
                <c:pt idx="112">
                  <c:v>41579</c:v>
                </c:pt>
                <c:pt idx="113">
                  <c:v>41609</c:v>
                </c:pt>
                <c:pt idx="114">
                  <c:v>41640</c:v>
                </c:pt>
                <c:pt idx="115">
                  <c:v>41671</c:v>
                </c:pt>
                <c:pt idx="116">
                  <c:v>41699</c:v>
                </c:pt>
                <c:pt idx="117">
                  <c:v>41730</c:v>
                </c:pt>
                <c:pt idx="118">
                  <c:v>41760</c:v>
                </c:pt>
                <c:pt idx="119">
                  <c:v>41791</c:v>
                </c:pt>
                <c:pt idx="120">
                  <c:v>41821</c:v>
                </c:pt>
                <c:pt idx="121">
                  <c:v>41852</c:v>
                </c:pt>
                <c:pt idx="122">
                  <c:v>41883</c:v>
                </c:pt>
                <c:pt idx="123">
                  <c:v>41913</c:v>
                </c:pt>
                <c:pt idx="124">
                  <c:v>41944</c:v>
                </c:pt>
                <c:pt idx="125">
                  <c:v>41974</c:v>
                </c:pt>
                <c:pt idx="126">
                  <c:v>42005</c:v>
                </c:pt>
                <c:pt idx="127">
                  <c:v>42036</c:v>
                </c:pt>
                <c:pt idx="128">
                  <c:v>42064</c:v>
                </c:pt>
                <c:pt idx="129">
                  <c:v>42095</c:v>
                </c:pt>
                <c:pt idx="130">
                  <c:v>42125</c:v>
                </c:pt>
                <c:pt idx="131">
                  <c:v>42156</c:v>
                </c:pt>
                <c:pt idx="132">
                  <c:v>42186</c:v>
                </c:pt>
                <c:pt idx="133">
                  <c:v>42217</c:v>
                </c:pt>
                <c:pt idx="134">
                  <c:v>42248</c:v>
                </c:pt>
                <c:pt idx="135">
                  <c:v>42278</c:v>
                </c:pt>
                <c:pt idx="136">
                  <c:v>42309</c:v>
                </c:pt>
                <c:pt idx="137">
                  <c:v>42339</c:v>
                </c:pt>
                <c:pt idx="138">
                  <c:v>42370</c:v>
                </c:pt>
                <c:pt idx="139">
                  <c:v>42401</c:v>
                </c:pt>
                <c:pt idx="140">
                  <c:v>42430</c:v>
                </c:pt>
                <c:pt idx="141">
                  <c:v>42461</c:v>
                </c:pt>
                <c:pt idx="142">
                  <c:v>42491</c:v>
                </c:pt>
                <c:pt idx="143">
                  <c:v>42522</c:v>
                </c:pt>
                <c:pt idx="144">
                  <c:v>42552</c:v>
                </c:pt>
                <c:pt idx="145">
                  <c:v>42583</c:v>
                </c:pt>
                <c:pt idx="146">
                  <c:v>42614</c:v>
                </c:pt>
                <c:pt idx="147">
                  <c:v>42644</c:v>
                </c:pt>
                <c:pt idx="148">
                  <c:v>42675</c:v>
                </c:pt>
                <c:pt idx="149">
                  <c:v>42705</c:v>
                </c:pt>
                <c:pt idx="150">
                  <c:v>42736</c:v>
                </c:pt>
                <c:pt idx="151">
                  <c:v>42767</c:v>
                </c:pt>
                <c:pt idx="152">
                  <c:v>42795</c:v>
                </c:pt>
                <c:pt idx="153">
                  <c:v>42826</c:v>
                </c:pt>
                <c:pt idx="154">
                  <c:v>42856</c:v>
                </c:pt>
                <c:pt idx="155">
                  <c:v>42887</c:v>
                </c:pt>
                <c:pt idx="156">
                  <c:v>42917</c:v>
                </c:pt>
                <c:pt idx="157">
                  <c:v>42948</c:v>
                </c:pt>
                <c:pt idx="158">
                  <c:v>42979</c:v>
                </c:pt>
                <c:pt idx="159">
                  <c:v>43009</c:v>
                </c:pt>
                <c:pt idx="160">
                  <c:v>43040</c:v>
                </c:pt>
                <c:pt idx="161">
                  <c:v>43070</c:v>
                </c:pt>
                <c:pt idx="162">
                  <c:v>43101</c:v>
                </c:pt>
                <c:pt idx="163">
                  <c:v>43132</c:v>
                </c:pt>
                <c:pt idx="164">
                  <c:v>43160</c:v>
                </c:pt>
                <c:pt idx="165">
                  <c:v>43191</c:v>
                </c:pt>
                <c:pt idx="166">
                  <c:v>43221</c:v>
                </c:pt>
                <c:pt idx="167">
                  <c:v>43252</c:v>
                </c:pt>
              </c:numCache>
            </c:numRef>
          </c:cat>
          <c:val>
            <c:numRef>
              <c:f>IHSS!$M$146:$M$313</c:f>
              <c:numCache>
                <c:formatCode>General</c:formatCode>
                <c:ptCount val="168"/>
                <c:pt idx="132" formatCode="#,##0">
                  <c:v>455171.16666666669</c:v>
                </c:pt>
                <c:pt idx="133" formatCode="#,##0">
                  <c:v>457610.91666666669</c:v>
                </c:pt>
                <c:pt idx="134" formatCode="#,##0">
                  <c:v>459793.5</c:v>
                </c:pt>
                <c:pt idx="135" formatCode="#,##0">
                  <c:v>461993.91666666669</c:v>
                </c:pt>
                <c:pt idx="136" formatCode="#,##0">
                  <c:v>464404.33333333331</c:v>
                </c:pt>
                <c:pt idx="137" formatCode="#,##0">
                  <c:v>466492.5</c:v>
                </c:pt>
                <c:pt idx="138" formatCode="#,##0">
                  <c:v>468606.16666666669</c:v>
                </c:pt>
                <c:pt idx="139" formatCode="#,##0">
                  <c:v>470405.41666666669</c:v>
                </c:pt>
                <c:pt idx="140" formatCode="#,##0">
                  <c:v>472373.25</c:v>
                </c:pt>
                <c:pt idx="141" formatCode="#,##0">
                  <c:v>474274.33333333331</c:v>
                </c:pt>
                <c:pt idx="142" formatCode="#,##0">
                  <c:v>476177</c:v>
                </c:pt>
                <c:pt idx="143" formatCode="#,##0">
                  <c:v>478233.66666666669</c:v>
                </c:pt>
                <c:pt idx="144" formatCode="#,##0">
                  <c:v>480327.5</c:v>
                </c:pt>
                <c:pt idx="145" formatCode="#,##0">
                  <c:v>482815.58333333331</c:v>
                </c:pt>
                <c:pt idx="146" formatCode="#,##0">
                  <c:v>484958.16666666669</c:v>
                </c:pt>
                <c:pt idx="147" formatCode="#,##0">
                  <c:v>487116.75</c:v>
                </c:pt>
                <c:pt idx="148" formatCode="#,##0">
                  <c:v>489140.66666666669</c:v>
                </c:pt>
                <c:pt idx="149" formatCode="#,##0">
                  <c:v>491140.5</c:v>
                </c:pt>
                <c:pt idx="150" formatCode="#,##0">
                  <c:v>493229</c:v>
                </c:pt>
                <c:pt idx="151" formatCode="#,##0">
                  <c:v>495433.83333333331</c:v>
                </c:pt>
                <c:pt idx="152" formatCode="#,##0">
                  <c:v>497608.25</c:v>
                </c:pt>
                <c:pt idx="153" formatCode="#,##0">
                  <c:v>499767.5</c:v>
                </c:pt>
                <c:pt idx="154" formatCode="#,##0">
                  <c:v>501919.16666666669</c:v>
                </c:pt>
                <c:pt idx="155" formatCode="#,##0">
                  <c:v>504067.08333333331</c:v>
                </c:pt>
                <c:pt idx="156" formatCode="#,##0">
                  <c:v>506213.08333333331</c:v>
                </c:pt>
                <c:pt idx="157" formatCode="#,##0">
                  <c:v>508358.16666666669</c:v>
                </c:pt>
                <c:pt idx="158" formatCode="#,##0">
                  <c:v>510502.75</c:v>
                </c:pt>
                <c:pt idx="159" formatCode="#,##0">
                  <c:v>512647.08333333331</c:v>
                </c:pt>
                <c:pt idx="160" formatCode="#,##0">
                  <c:v>514791.25</c:v>
                </c:pt>
                <c:pt idx="161" formatCode="#,##0">
                  <c:v>516935.41666666669</c:v>
                </c:pt>
                <c:pt idx="162" formatCode="#,##0">
                  <c:v>519082.20707070711</c:v>
                </c:pt>
                <c:pt idx="163" formatCode="#,##0">
                  <c:v>521225.36373348878</c:v>
                </c:pt>
                <c:pt idx="164" formatCode="#,##0">
                  <c:v>523364.88665501168</c:v>
                </c:pt>
                <c:pt idx="165" formatCode="#,##0">
                  <c:v>525506.60916860914</c:v>
                </c:pt>
                <c:pt idx="166" formatCode="#,##0">
                  <c:v>527644.69794094784</c:v>
                </c:pt>
                <c:pt idx="167" formatCode="#,##0">
                  <c:v>529784.98630536126</c:v>
                </c:pt>
              </c:numCache>
            </c:numRef>
          </c:val>
          <c:smooth val="0"/>
          <c:extLst>
            <c:ext xmlns:c16="http://schemas.microsoft.com/office/drawing/2014/chart" uri="{C3380CC4-5D6E-409C-BE32-E72D297353CC}">
              <c16:uniqueId val="{00000000-57DB-40C3-82B5-4EFB020CCB43}"/>
            </c:ext>
          </c:extLst>
        </c:ser>
        <c:ser>
          <c:idx val="2"/>
          <c:order val="1"/>
          <c:tx>
            <c:strRef>
              <c:f>IHSS!$N$144:$N$145</c:f>
              <c:strCache>
                <c:ptCount val="1"/>
                <c:pt idx="0">
                  <c:v>2016 May Revision</c:v>
                </c:pt>
              </c:strCache>
            </c:strRef>
          </c:tx>
          <c:spPr>
            <a:ln w="38100">
              <a:solidFill>
                <a:srgbClr val="0000FF"/>
              </a:solidFill>
              <a:prstDash val="sysDash"/>
            </a:ln>
          </c:spPr>
          <c:marker>
            <c:symbol val="none"/>
          </c:marker>
          <c:cat>
            <c:numRef>
              <c:f>IHSS!$K$146:$K$313</c:f>
              <c:numCache>
                <c:formatCode>m/d/yyyy</c:formatCode>
                <c:ptCount val="168"/>
                <c:pt idx="0">
                  <c:v>38169</c:v>
                </c:pt>
                <c:pt idx="1">
                  <c:v>38200</c:v>
                </c:pt>
                <c:pt idx="2">
                  <c:v>38231</c:v>
                </c:pt>
                <c:pt idx="3">
                  <c:v>38261</c:v>
                </c:pt>
                <c:pt idx="4">
                  <c:v>38292</c:v>
                </c:pt>
                <c:pt idx="5">
                  <c:v>38322</c:v>
                </c:pt>
                <c:pt idx="6">
                  <c:v>38353</c:v>
                </c:pt>
                <c:pt idx="7">
                  <c:v>38384</c:v>
                </c:pt>
                <c:pt idx="8">
                  <c:v>38412</c:v>
                </c:pt>
                <c:pt idx="9">
                  <c:v>38443</c:v>
                </c:pt>
                <c:pt idx="10">
                  <c:v>38473</c:v>
                </c:pt>
                <c:pt idx="11">
                  <c:v>38504</c:v>
                </c:pt>
                <c:pt idx="12">
                  <c:v>38534</c:v>
                </c:pt>
                <c:pt idx="13">
                  <c:v>38565</c:v>
                </c:pt>
                <c:pt idx="14">
                  <c:v>38596</c:v>
                </c:pt>
                <c:pt idx="15">
                  <c:v>38626</c:v>
                </c:pt>
                <c:pt idx="16">
                  <c:v>38657</c:v>
                </c:pt>
                <c:pt idx="17">
                  <c:v>38687</c:v>
                </c:pt>
                <c:pt idx="18">
                  <c:v>38718</c:v>
                </c:pt>
                <c:pt idx="19">
                  <c:v>38749</c:v>
                </c:pt>
                <c:pt idx="20">
                  <c:v>38777</c:v>
                </c:pt>
                <c:pt idx="21">
                  <c:v>38808</c:v>
                </c:pt>
                <c:pt idx="22">
                  <c:v>38838</c:v>
                </c:pt>
                <c:pt idx="23">
                  <c:v>38869</c:v>
                </c:pt>
                <c:pt idx="24">
                  <c:v>38899</c:v>
                </c:pt>
                <c:pt idx="25">
                  <c:v>38930</c:v>
                </c:pt>
                <c:pt idx="26">
                  <c:v>38961</c:v>
                </c:pt>
                <c:pt idx="27">
                  <c:v>38991</c:v>
                </c:pt>
                <c:pt idx="28">
                  <c:v>39022</c:v>
                </c:pt>
                <c:pt idx="29">
                  <c:v>39052</c:v>
                </c:pt>
                <c:pt idx="30">
                  <c:v>39083</c:v>
                </c:pt>
                <c:pt idx="31">
                  <c:v>39114</c:v>
                </c:pt>
                <c:pt idx="32">
                  <c:v>39142</c:v>
                </c:pt>
                <c:pt idx="33">
                  <c:v>39173</c:v>
                </c:pt>
                <c:pt idx="34">
                  <c:v>39203</c:v>
                </c:pt>
                <c:pt idx="35">
                  <c:v>39234</c:v>
                </c:pt>
                <c:pt idx="36">
                  <c:v>39264</c:v>
                </c:pt>
                <c:pt idx="37">
                  <c:v>39295</c:v>
                </c:pt>
                <c:pt idx="38">
                  <c:v>39326</c:v>
                </c:pt>
                <c:pt idx="39">
                  <c:v>39356</c:v>
                </c:pt>
                <c:pt idx="40">
                  <c:v>39387</c:v>
                </c:pt>
                <c:pt idx="41">
                  <c:v>39417</c:v>
                </c:pt>
                <c:pt idx="42">
                  <c:v>39448</c:v>
                </c:pt>
                <c:pt idx="43">
                  <c:v>39479</c:v>
                </c:pt>
                <c:pt idx="44">
                  <c:v>39508</c:v>
                </c:pt>
                <c:pt idx="45">
                  <c:v>39539</c:v>
                </c:pt>
                <c:pt idx="46">
                  <c:v>39569</c:v>
                </c:pt>
                <c:pt idx="47">
                  <c:v>39600</c:v>
                </c:pt>
                <c:pt idx="48">
                  <c:v>39630</c:v>
                </c:pt>
                <c:pt idx="49">
                  <c:v>39661</c:v>
                </c:pt>
                <c:pt idx="50">
                  <c:v>39692</c:v>
                </c:pt>
                <c:pt idx="51">
                  <c:v>39722</c:v>
                </c:pt>
                <c:pt idx="52">
                  <c:v>39753</c:v>
                </c:pt>
                <c:pt idx="53">
                  <c:v>39783</c:v>
                </c:pt>
                <c:pt idx="54">
                  <c:v>39814</c:v>
                </c:pt>
                <c:pt idx="55">
                  <c:v>39845</c:v>
                </c:pt>
                <c:pt idx="56">
                  <c:v>39873</c:v>
                </c:pt>
                <c:pt idx="57">
                  <c:v>39904</c:v>
                </c:pt>
                <c:pt idx="58">
                  <c:v>39934</c:v>
                </c:pt>
                <c:pt idx="59">
                  <c:v>39965</c:v>
                </c:pt>
                <c:pt idx="60">
                  <c:v>39995</c:v>
                </c:pt>
                <c:pt idx="61">
                  <c:v>40026</c:v>
                </c:pt>
                <c:pt idx="62">
                  <c:v>40057</c:v>
                </c:pt>
                <c:pt idx="63">
                  <c:v>40087</c:v>
                </c:pt>
                <c:pt idx="64">
                  <c:v>40118</c:v>
                </c:pt>
                <c:pt idx="65">
                  <c:v>40148</c:v>
                </c:pt>
                <c:pt idx="66">
                  <c:v>40179</c:v>
                </c:pt>
                <c:pt idx="67">
                  <c:v>40210</c:v>
                </c:pt>
                <c:pt idx="68">
                  <c:v>40238</c:v>
                </c:pt>
                <c:pt idx="69">
                  <c:v>40269</c:v>
                </c:pt>
                <c:pt idx="70">
                  <c:v>40299</c:v>
                </c:pt>
                <c:pt idx="71">
                  <c:v>40330</c:v>
                </c:pt>
                <c:pt idx="72">
                  <c:v>40360</c:v>
                </c:pt>
                <c:pt idx="73">
                  <c:v>40391</c:v>
                </c:pt>
                <c:pt idx="74">
                  <c:v>40422</c:v>
                </c:pt>
                <c:pt idx="75">
                  <c:v>40452</c:v>
                </c:pt>
                <c:pt idx="76">
                  <c:v>40483</c:v>
                </c:pt>
                <c:pt idx="77">
                  <c:v>40513</c:v>
                </c:pt>
                <c:pt idx="78">
                  <c:v>40544</c:v>
                </c:pt>
                <c:pt idx="79">
                  <c:v>40575</c:v>
                </c:pt>
                <c:pt idx="80">
                  <c:v>40603</c:v>
                </c:pt>
                <c:pt idx="81">
                  <c:v>40634</c:v>
                </c:pt>
                <c:pt idx="82">
                  <c:v>40664</c:v>
                </c:pt>
                <c:pt idx="83">
                  <c:v>40695</c:v>
                </c:pt>
                <c:pt idx="84">
                  <c:v>40725</c:v>
                </c:pt>
                <c:pt idx="85">
                  <c:v>40756</c:v>
                </c:pt>
                <c:pt idx="86">
                  <c:v>40787</c:v>
                </c:pt>
                <c:pt idx="87">
                  <c:v>40817</c:v>
                </c:pt>
                <c:pt idx="88">
                  <c:v>40848</c:v>
                </c:pt>
                <c:pt idx="89">
                  <c:v>40878</c:v>
                </c:pt>
                <c:pt idx="90">
                  <c:v>40909</c:v>
                </c:pt>
                <c:pt idx="91">
                  <c:v>40940</c:v>
                </c:pt>
                <c:pt idx="92">
                  <c:v>40969</c:v>
                </c:pt>
                <c:pt idx="93">
                  <c:v>41000</c:v>
                </c:pt>
                <c:pt idx="94">
                  <c:v>41030</c:v>
                </c:pt>
                <c:pt idx="95">
                  <c:v>41061</c:v>
                </c:pt>
                <c:pt idx="96">
                  <c:v>41091</c:v>
                </c:pt>
                <c:pt idx="97">
                  <c:v>41122</c:v>
                </c:pt>
                <c:pt idx="98">
                  <c:v>41153</c:v>
                </c:pt>
                <c:pt idx="99">
                  <c:v>41183</c:v>
                </c:pt>
                <c:pt idx="100">
                  <c:v>41214</c:v>
                </c:pt>
                <c:pt idx="101">
                  <c:v>41244</c:v>
                </c:pt>
                <c:pt idx="102">
                  <c:v>41275</c:v>
                </c:pt>
                <c:pt idx="103">
                  <c:v>41306</c:v>
                </c:pt>
                <c:pt idx="104">
                  <c:v>41334</c:v>
                </c:pt>
                <c:pt idx="105">
                  <c:v>41365</c:v>
                </c:pt>
                <c:pt idx="106">
                  <c:v>41395</c:v>
                </c:pt>
                <c:pt idx="107">
                  <c:v>41426</c:v>
                </c:pt>
                <c:pt idx="108">
                  <c:v>41456</c:v>
                </c:pt>
                <c:pt idx="109">
                  <c:v>41487</c:v>
                </c:pt>
                <c:pt idx="110">
                  <c:v>41518</c:v>
                </c:pt>
                <c:pt idx="111">
                  <c:v>41548</c:v>
                </c:pt>
                <c:pt idx="112">
                  <c:v>41579</c:v>
                </c:pt>
                <c:pt idx="113">
                  <c:v>41609</c:v>
                </c:pt>
                <c:pt idx="114">
                  <c:v>41640</c:v>
                </c:pt>
                <c:pt idx="115">
                  <c:v>41671</c:v>
                </c:pt>
                <c:pt idx="116">
                  <c:v>41699</c:v>
                </c:pt>
                <c:pt idx="117">
                  <c:v>41730</c:v>
                </c:pt>
                <c:pt idx="118">
                  <c:v>41760</c:v>
                </c:pt>
                <c:pt idx="119">
                  <c:v>41791</c:v>
                </c:pt>
                <c:pt idx="120">
                  <c:v>41821</c:v>
                </c:pt>
                <c:pt idx="121">
                  <c:v>41852</c:v>
                </c:pt>
                <c:pt idx="122">
                  <c:v>41883</c:v>
                </c:pt>
                <c:pt idx="123">
                  <c:v>41913</c:v>
                </c:pt>
                <c:pt idx="124">
                  <c:v>41944</c:v>
                </c:pt>
                <c:pt idx="125">
                  <c:v>41974</c:v>
                </c:pt>
                <c:pt idx="126">
                  <c:v>42005</c:v>
                </c:pt>
                <c:pt idx="127">
                  <c:v>42036</c:v>
                </c:pt>
                <c:pt idx="128">
                  <c:v>42064</c:v>
                </c:pt>
                <c:pt idx="129">
                  <c:v>42095</c:v>
                </c:pt>
                <c:pt idx="130">
                  <c:v>42125</c:v>
                </c:pt>
                <c:pt idx="131">
                  <c:v>42156</c:v>
                </c:pt>
                <c:pt idx="132">
                  <c:v>42186</c:v>
                </c:pt>
                <c:pt idx="133">
                  <c:v>42217</c:v>
                </c:pt>
                <c:pt idx="134">
                  <c:v>42248</c:v>
                </c:pt>
                <c:pt idx="135">
                  <c:v>42278</c:v>
                </c:pt>
                <c:pt idx="136">
                  <c:v>42309</c:v>
                </c:pt>
                <c:pt idx="137">
                  <c:v>42339</c:v>
                </c:pt>
                <c:pt idx="138">
                  <c:v>42370</c:v>
                </c:pt>
                <c:pt idx="139">
                  <c:v>42401</c:v>
                </c:pt>
                <c:pt idx="140">
                  <c:v>42430</c:v>
                </c:pt>
                <c:pt idx="141">
                  <c:v>42461</c:v>
                </c:pt>
                <c:pt idx="142">
                  <c:v>42491</c:v>
                </c:pt>
                <c:pt idx="143">
                  <c:v>42522</c:v>
                </c:pt>
                <c:pt idx="144">
                  <c:v>42552</c:v>
                </c:pt>
                <c:pt idx="145">
                  <c:v>42583</c:v>
                </c:pt>
                <c:pt idx="146">
                  <c:v>42614</c:v>
                </c:pt>
                <c:pt idx="147">
                  <c:v>42644</c:v>
                </c:pt>
                <c:pt idx="148">
                  <c:v>42675</c:v>
                </c:pt>
                <c:pt idx="149">
                  <c:v>42705</c:v>
                </c:pt>
                <c:pt idx="150">
                  <c:v>42736</c:v>
                </c:pt>
                <c:pt idx="151">
                  <c:v>42767</c:v>
                </c:pt>
                <c:pt idx="152">
                  <c:v>42795</c:v>
                </c:pt>
                <c:pt idx="153">
                  <c:v>42826</c:v>
                </c:pt>
                <c:pt idx="154">
                  <c:v>42856</c:v>
                </c:pt>
                <c:pt idx="155">
                  <c:v>42887</c:v>
                </c:pt>
                <c:pt idx="156">
                  <c:v>42917</c:v>
                </c:pt>
                <c:pt idx="157">
                  <c:v>42948</c:v>
                </c:pt>
                <c:pt idx="158">
                  <c:v>42979</c:v>
                </c:pt>
                <c:pt idx="159">
                  <c:v>43009</c:v>
                </c:pt>
                <c:pt idx="160">
                  <c:v>43040</c:v>
                </c:pt>
                <c:pt idx="161">
                  <c:v>43070</c:v>
                </c:pt>
                <c:pt idx="162">
                  <c:v>43101</c:v>
                </c:pt>
                <c:pt idx="163">
                  <c:v>43132</c:v>
                </c:pt>
                <c:pt idx="164">
                  <c:v>43160</c:v>
                </c:pt>
                <c:pt idx="165">
                  <c:v>43191</c:v>
                </c:pt>
                <c:pt idx="166">
                  <c:v>43221</c:v>
                </c:pt>
                <c:pt idx="167">
                  <c:v>43252</c:v>
                </c:pt>
              </c:numCache>
            </c:numRef>
          </c:cat>
          <c:val>
            <c:numRef>
              <c:f>IHSS!$N$146:$N$313</c:f>
              <c:numCache>
                <c:formatCode>General</c:formatCode>
                <c:ptCount val="168"/>
                <c:pt idx="132" formatCode="#,##0">
                  <c:v>455171.16666666669</c:v>
                </c:pt>
                <c:pt idx="133" formatCode="#,##0">
                  <c:v>458095.75</c:v>
                </c:pt>
                <c:pt idx="134" formatCode="#,##0">
                  <c:v>460397.66666666669</c:v>
                </c:pt>
                <c:pt idx="135" formatCode="#,##0">
                  <c:v>462713.41666666669</c:v>
                </c:pt>
                <c:pt idx="136" formatCode="#,##0">
                  <c:v>465087.58333333331</c:v>
                </c:pt>
                <c:pt idx="137" formatCode="#,##0">
                  <c:v>467099</c:v>
                </c:pt>
                <c:pt idx="138" formatCode="#,##0">
                  <c:v>469209</c:v>
                </c:pt>
                <c:pt idx="139" formatCode="#,##0">
                  <c:v>471105</c:v>
                </c:pt>
                <c:pt idx="140" formatCode="#,##0">
                  <c:v>473123.33333333331</c:v>
                </c:pt>
                <c:pt idx="141" formatCode="#,##0">
                  <c:v>475044.33333333331</c:v>
                </c:pt>
                <c:pt idx="142" formatCode="#,##0">
                  <c:v>476943.5</c:v>
                </c:pt>
                <c:pt idx="143" formatCode="#,##0">
                  <c:v>478977.58333333331</c:v>
                </c:pt>
                <c:pt idx="144" formatCode="#,##0">
                  <c:v>481031.08333333331</c:v>
                </c:pt>
                <c:pt idx="145" formatCode="#,##0">
                  <c:v>482977.16666666669</c:v>
                </c:pt>
                <c:pt idx="146" formatCode="#,##0">
                  <c:v>484928.5</c:v>
                </c:pt>
                <c:pt idx="147" formatCode="#,##0">
                  <c:v>486883.66666666669</c:v>
                </c:pt>
                <c:pt idx="148" formatCode="#,##0">
                  <c:v>488840.25</c:v>
                </c:pt>
                <c:pt idx="149" formatCode="#,##0">
                  <c:v>490797.33333333331</c:v>
                </c:pt>
                <c:pt idx="150" formatCode="#,##0">
                  <c:v>492754.6355441722</c:v>
                </c:pt>
                <c:pt idx="151" formatCode="#,##0">
                  <c:v>494712.01308880915</c:v>
                </c:pt>
                <c:pt idx="152" formatCode="#,##0">
                  <c:v>496669.38263391081</c:v>
                </c:pt>
                <c:pt idx="153" formatCode="#,##0">
                  <c:v>498626.79820096772</c:v>
                </c:pt>
                <c:pt idx="154" formatCode="#,##0">
                  <c:v>500584.20576848934</c:v>
                </c:pt>
                <c:pt idx="155" formatCode="#,##0">
                  <c:v>502541.57602463273</c:v>
                </c:pt>
              </c:numCache>
            </c:numRef>
          </c:val>
          <c:smooth val="0"/>
          <c:extLst>
            <c:ext xmlns:c16="http://schemas.microsoft.com/office/drawing/2014/chart" uri="{C3380CC4-5D6E-409C-BE32-E72D297353CC}">
              <c16:uniqueId val="{00000001-57DB-40C3-82B5-4EFB020CCB43}"/>
            </c:ext>
          </c:extLst>
        </c:ser>
        <c:ser>
          <c:idx val="0"/>
          <c:order val="2"/>
          <c:tx>
            <c:strRef>
              <c:f>IHSS!$L$144:$L$145</c:f>
              <c:strCache>
                <c:ptCount val="1"/>
                <c:pt idx="0">
                  <c:v>Actuals</c:v>
                </c:pt>
              </c:strCache>
            </c:strRef>
          </c:tx>
          <c:spPr>
            <a:ln w="38100">
              <a:solidFill>
                <a:schemeClr val="tx1"/>
              </a:solidFill>
            </a:ln>
          </c:spPr>
          <c:marker>
            <c:symbol val="none"/>
          </c:marker>
          <c:cat>
            <c:numRef>
              <c:f>IHSS!$K$146:$K$313</c:f>
              <c:numCache>
                <c:formatCode>m/d/yyyy</c:formatCode>
                <c:ptCount val="168"/>
                <c:pt idx="0">
                  <c:v>38169</c:v>
                </c:pt>
                <c:pt idx="1">
                  <c:v>38200</c:v>
                </c:pt>
                <c:pt idx="2">
                  <c:v>38231</c:v>
                </c:pt>
                <c:pt idx="3">
                  <c:v>38261</c:v>
                </c:pt>
                <c:pt idx="4">
                  <c:v>38292</c:v>
                </c:pt>
                <c:pt idx="5">
                  <c:v>38322</c:v>
                </c:pt>
                <c:pt idx="6">
                  <c:v>38353</c:v>
                </c:pt>
                <c:pt idx="7">
                  <c:v>38384</c:v>
                </c:pt>
                <c:pt idx="8">
                  <c:v>38412</c:v>
                </c:pt>
                <c:pt idx="9">
                  <c:v>38443</c:v>
                </c:pt>
                <c:pt idx="10">
                  <c:v>38473</c:v>
                </c:pt>
                <c:pt idx="11">
                  <c:v>38504</c:v>
                </c:pt>
                <c:pt idx="12">
                  <c:v>38534</c:v>
                </c:pt>
                <c:pt idx="13">
                  <c:v>38565</c:v>
                </c:pt>
                <c:pt idx="14">
                  <c:v>38596</c:v>
                </c:pt>
                <c:pt idx="15">
                  <c:v>38626</c:v>
                </c:pt>
                <c:pt idx="16">
                  <c:v>38657</c:v>
                </c:pt>
                <c:pt idx="17">
                  <c:v>38687</c:v>
                </c:pt>
                <c:pt idx="18">
                  <c:v>38718</c:v>
                </c:pt>
                <c:pt idx="19">
                  <c:v>38749</c:v>
                </c:pt>
                <c:pt idx="20">
                  <c:v>38777</c:v>
                </c:pt>
                <c:pt idx="21">
                  <c:v>38808</c:v>
                </c:pt>
                <c:pt idx="22">
                  <c:v>38838</c:v>
                </c:pt>
                <c:pt idx="23">
                  <c:v>38869</c:v>
                </c:pt>
                <c:pt idx="24">
                  <c:v>38899</c:v>
                </c:pt>
                <c:pt idx="25">
                  <c:v>38930</c:v>
                </c:pt>
                <c:pt idx="26">
                  <c:v>38961</c:v>
                </c:pt>
                <c:pt idx="27">
                  <c:v>38991</c:v>
                </c:pt>
                <c:pt idx="28">
                  <c:v>39022</c:v>
                </c:pt>
                <c:pt idx="29">
                  <c:v>39052</c:v>
                </c:pt>
                <c:pt idx="30">
                  <c:v>39083</c:v>
                </c:pt>
                <c:pt idx="31">
                  <c:v>39114</c:v>
                </c:pt>
                <c:pt idx="32">
                  <c:v>39142</c:v>
                </c:pt>
                <c:pt idx="33">
                  <c:v>39173</c:v>
                </c:pt>
                <c:pt idx="34">
                  <c:v>39203</c:v>
                </c:pt>
                <c:pt idx="35">
                  <c:v>39234</c:v>
                </c:pt>
                <c:pt idx="36">
                  <c:v>39264</c:v>
                </c:pt>
                <c:pt idx="37">
                  <c:v>39295</c:v>
                </c:pt>
                <c:pt idx="38">
                  <c:v>39326</c:v>
                </c:pt>
                <c:pt idx="39">
                  <c:v>39356</c:v>
                </c:pt>
                <c:pt idx="40">
                  <c:v>39387</c:v>
                </c:pt>
                <c:pt idx="41">
                  <c:v>39417</c:v>
                </c:pt>
                <c:pt idx="42">
                  <c:v>39448</c:v>
                </c:pt>
                <c:pt idx="43">
                  <c:v>39479</c:v>
                </c:pt>
                <c:pt idx="44">
                  <c:v>39508</c:v>
                </c:pt>
                <c:pt idx="45">
                  <c:v>39539</c:v>
                </c:pt>
                <c:pt idx="46">
                  <c:v>39569</c:v>
                </c:pt>
                <c:pt idx="47">
                  <c:v>39600</c:v>
                </c:pt>
                <c:pt idx="48">
                  <c:v>39630</c:v>
                </c:pt>
                <c:pt idx="49">
                  <c:v>39661</c:v>
                </c:pt>
                <c:pt idx="50">
                  <c:v>39692</c:v>
                </c:pt>
                <c:pt idx="51">
                  <c:v>39722</c:v>
                </c:pt>
                <c:pt idx="52">
                  <c:v>39753</c:v>
                </c:pt>
                <c:pt idx="53">
                  <c:v>39783</c:v>
                </c:pt>
                <c:pt idx="54">
                  <c:v>39814</c:v>
                </c:pt>
                <c:pt idx="55">
                  <c:v>39845</c:v>
                </c:pt>
                <c:pt idx="56">
                  <c:v>39873</c:v>
                </c:pt>
                <c:pt idx="57">
                  <c:v>39904</c:v>
                </c:pt>
                <c:pt idx="58">
                  <c:v>39934</c:v>
                </c:pt>
                <c:pt idx="59">
                  <c:v>39965</c:v>
                </c:pt>
                <c:pt idx="60">
                  <c:v>39995</c:v>
                </c:pt>
                <c:pt idx="61">
                  <c:v>40026</c:v>
                </c:pt>
                <c:pt idx="62">
                  <c:v>40057</c:v>
                </c:pt>
                <c:pt idx="63">
                  <c:v>40087</c:v>
                </c:pt>
                <c:pt idx="64">
                  <c:v>40118</c:v>
                </c:pt>
                <c:pt idx="65">
                  <c:v>40148</c:v>
                </c:pt>
                <c:pt idx="66">
                  <c:v>40179</c:v>
                </c:pt>
                <c:pt idx="67">
                  <c:v>40210</c:v>
                </c:pt>
                <c:pt idx="68">
                  <c:v>40238</c:v>
                </c:pt>
                <c:pt idx="69">
                  <c:v>40269</c:v>
                </c:pt>
                <c:pt idx="70">
                  <c:v>40299</c:v>
                </c:pt>
                <c:pt idx="71">
                  <c:v>40330</c:v>
                </c:pt>
                <c:pt idx="72">
                  <c:v>40360</c:v>
                </c:pt>
                <c:pt idx="73">
                  <c:v>40391</c:v>
                </c:pt>
                <c:pt idx="74">
                  <c:v>40422</c:v>
                </c:pt>
                <c:pt idx="75">
                  <c:v>40452</c:v>
                </c:pt>
                <c:pt idx="76">
                  <c:v>40483</c:v>
                </c:pt>
                <c:pt idx="77">
                  <c:v>40513</c:v>
                </c:pt>
                <c:pt idx="78">
                  <c:v>40544</c:v>
                </c:pt>
                <c:pt idx="79">
                  <c:v>40575</c:v>
                </c:pt>
                <c:pt idx="80">
                  <c:v>40603</c:v>
                </c:pt>
                <c:pt idx="81">
                  <c:v>40634</c:v>
                </c:pt>
                <c:pt idx="82">
                  <c:v>40664</c:v>
                </c:pt>
                <c:pt idx="83">
                  <c:v>40695</c:v>
                </c:pt>
                <c:pt idx="84">
                  <c:v>40725</c:v>
                </c:pt>
                <c:pt idx="85">
                  <c:v>40756</c:v>
                </c:pt>
                <c:pt idx="86">
                  <c:v>40787</c:v>
                </c:pt>
                <c:pt idx="87">
                  <c:v>40817</c:v>
                </c:pt>
                <c:pt idx="88">
                  <c:v>40848</c:v>
                </c:pt>
                <c:pt idx="89">
                  <c:v>40878</c:v>
                </c:pt>
                <c:pt idx="90">
                  <c:v>40909</c:v>
                </c:pt>
                <c:pt idx="91">
                  <c:v>40940</c:v>
                </c:pt>
                <c:pt idx="92">
                  <c:v>40969</c:v>
                </c:pt>
                <c:pt idx="93">
                  <c:v>41000</c:v>
                </c:pt>
                <c:pt idx="94">
                  <c:v>41030</c:v>
                </c:pt>
                <c:pt idx="95">
                  <c:v>41061</c:v>
                </c:pt>
                <c:pt idx="96">
                  <c:v>41091</c:v>
                </c:pt>
                <c:pt idx="97">
                  <c:v>41122</c:v>
                </c:pt>
                <c:pt idx="98">
                  <c:v>41153</c:v>
                </c:pt>
                <c:pt idx="99">
                  <c:v>41183</c:v>
                </c:pt>
                <c:pt idx="100">
                  <c:v>41214</c:v>
                </c:pt>
                <c:pt idx="101">
                  <c:v>41244</c:v>
                </c:pt>
                <c:pt idx="102">
                  <c:v>41275</c:v>
                </c:pt>
                <c:pt idx="103">
                  <c:v>41306</c:v>
                </c:pt>
                <c:pt idx="104">
                  <c:v>41334</c:v>
                </c:pt>
                <c:pt idx="105">
                  <c:v>41365</c:v>
                </c:pt>
                <c:pt idx="106">
                  <c:v>41395</c:v>
                </c:pt>
                <c:pt idx="107">
                  <c:v>41426</c:v>
                </c:pt>
                <c:pt idx="108">
                  <c:v>41456</c:v>
                </c:pt>
                <c:pt idx="109">
                  <c:v>41487</c:v>
                </c:pt>
                <c:pt idx="110">
                  <c:v>41518</c:v>
                </c:pt>
                <c:pt idx="111">
                  <c:v>41548</c:v>
                </c:pt>
                <c:pt idx="112">
                  <c:v>41579</c:v>
                </c:pt>
                <c:pt idx="113">
                  <c:v>41609</c:v>
                </c:pt>
                <c:pt idx="114">
                  <c:v>41640</c:v>
                </c:pt>
                <c:pt idx="115">
                  <c:v>41671</c:v>
                </c:pt>
                <c:pt idx="116">
                  <c:v>41699</c:v>
                </c:pt>
                <c:pt idx="117">
                  <c:v>41730</c:v>
                </c:pt>
                <c:pt idx="118">
                  <c:v>41760</c:v>
                </c:pt>
                <c:pt idx="119">
                  <c:v>41791</c:v>
                </c:pt>
                <c:pt idx="120">
                  <c:v>41821</c:v>
                </c:pt>
                <c:pt idx="121">
                  <c:v>41852</c:v>
                </c:pt>
                <c:pt idx="122">
                  <c:v>41883</c:v>
                </c:pt>
                <c:pt idx="123">
                  <c:v>41913</c:v>
                </c:pt>
                <c:pt idx="124">
                  <c:v>41944</c:v>
                </c:pt>
                <c:pt idx="125">
                  <c:v>41974</c:v>
                </c:pt>
                <c:pt idx="126">
                  <c:v>42005</c:v>
                </c:pt>
                <c:pt idx="127">
                  <c:v>42036</c:v>
                </c:pt>
                <c:pt idx="128">
                  <c:v>42064</c:v>
                </c:pt>
                <c:pt idx="129">
                  <c:v>42095</c:v>
                </c:pt>
                <c:pt idx="130">
                  <c:v>42125</c:v>
                </c:pt>
                <c:pt idx="131">
                  <c:v>42156</c:v>
                </c:pt>
                <c:pt idx="132">
                  <c:v>42186</c:v>
                </c:pt>
                <c:pt idx="133">
                  <c:v>42217</c:v>
                </c:pt>
                <c:pt idx="134">
                  <c:v>42248</c:v>
                </c:pt>
                <c:pt idx="135">
                  <c:v>42278</c:v>
                </c:pt>
                <c:pt idx="136">
                  <c:v>42309</c:v>
                </c:pt>
                <c:pt idx="137">
                  <c:v>42339</c:v>
                </c:pt>
                <c:pt idx="138">
                  <c:v>42370</c:v>
                </c:pt>
                <c:pt idx="139">
                  <c:v>42401</c:v>
                </c:pt>
                <c:pt idx="140">
                  <c:v>42430</c:v>
                </c:pt>
                <c:pt idx="141">
                  <c:v>42461</c:v>
                </c:pt>
                <c:pt idx="142">
                  <c:v>42491</c:v>
                </c:pt>
                <c:pt idx="143">
                  <c:v>42522</c:v>
                </c:pt>
                <c:pt idx="144">
                  <c:v>42552</c:v>
                </c:pt>
                <c:pt idx="145">
                  <c:v>42583</c:v>
                </c:pt>
                <c:pt idx="146">
                  <c:v>42614</c:v>
                </c:pt>
                <c:pt idx="147">
                  <c:v>42644</c:v>
                </c:pt>
                <c:pt idx="148">
                  <c:v>42675</c:v>
                </c:pt>
                <c:pt idx="149">
                  <c:v>42705</c:v>
                </c:pt>
                <c:pt idx="150">
                  <c:v>42736</c:v>
                </c:pt>
                <c:pt idx="151">
                  <c:v>42767</c:v>
                </c:pt>
                <c:pt idx="152">
                  <c:v>42795</c:v>
                </c:pt>
                <c:pt idx="153">
                  <c:v>42826</c:v>
                </c:pt>
                <c:pt idx="154">
                  <c:v>42856</c:v>
                </c:pt>
                <c:pt idx="155">
                  <c:v>42887</c:v>
                </c:pt>
                <c:pt idx="156">
                  <c:v>42917</c:v>
                </c:pt>
                <c:pt idx="157">
                  <c:v>42948</c:v>
                </c:pt>
                <c:pt idx="158">
                  <c:v>42979</c:v>
                </c:pt>
                <c:pt idx="159">
                  <c:v>43009</c:v>
                </c:pt>
                <c:pt idx="160">
                  <c:v>43040</c:v>
                </c:pt>
                <c:pt idx="161">
                  <c:v>43070</c:v>
                </c:pt>
                <c:pt idx="162">
                  <c:v>43101</c:v>
                </c:pt>
                <c:pt idx="163">
                  <c:v>43132</c:v>
                </c:pt>
                <c:pt idx="164">
                  <c:v>43160</c:v>
                </c:pt>
                <c:pt idx="165">
                  <c:v>43191</c:v>
                </c:pt>
                <c:pt idx="166">
                  <c:v>43221</c:v>
                </c:pt>
                <c:pt idx="167">
                  <c:v>43252</c:v>
                </c:pt>
              </c:numCache>
            </c:numRef>
          </c:cat>
          <c:val>
            <c:numRef>
              <c:f>IHSS!$L$146:$L$313</c:f>
              <c:numCache>
                <c:formatCode>#,##0</c:formatCode>
                <c:ptCount val="168"/>
                <c:pt idx="0">
                  <c:v>328443.66666666669</c:v>
                </c:pt>
                <c:pt idx="1">
                  <c:v>331715.5</c:v>
                </c:pt>
                <c:pt idx="2">
                  <c:v>331541.08333333331</c:v>
                </c:pt>
                <c:pt idx="3">
                  <c:v>333160.33333333331</c:v>
                </c:pt>
                <c:pt idx="4">
                  <c:v>334813.16666666669</c:v>
                </c:pt>
                <c:pt idx="5">
                  <c:v>336442.66666666669</c:v>
                </c:pt>
                <c:pt idx="6">
                  <c:v>337731.58333333331</c:v>
                </c:pt>
                <c:pt idx="7">
                  <c:v>339555.41666666669</c:v>
                </c:pt>
                <c:pt idx="8">
                  <c:v>340607.66666666669</c:v>
                </c:pt>
                <c:pt idx="9">
                  <c:v>341707.08333333331</c:v>
                </c:pt>
                <c:pt idx="10">
                  <c:v>343340.41666666669</c:v>
                </c:pt>
                <c:pt idx="11">
                  <c:v>344568.58333333331</c:v>
                </c:pt>
                <c:pt idx="12">
                  <c:v>345914.58333333331</c:v>
                </c:pt>
                <c:pt idx="13">
                  <c:v>345298.25</c:v>
                </c:pt>
                <c:pt idx="14">
                  <c:v>348287.66666666669</c:v>
                </c:pt>
                <c:pt idx="15">
                  <c:v>349065.91666666669</c:v>
                </c:pt>
                <c:pt idx="16">
                  <c:v>350915.75</c:v>
                </c:pt>
                <c:pt idx="17">
                  <c:v>352025.83333333331</c:v>
                </c:pt>
                <c:pt idx="18">
                  <c:v>352869.08333333331</c:v>
                </c:pt>
                <c:pt idx="19">
                  <c:v>354748.08333333331</c:v>
                </c:pt>
                <c:pt idx="20">
                  <c:v>355908.75</c:v>
                </c:pt>
                <c:pt idx="21">
                  <c:v>358221</c:v>
                </c:pt>
                <c:pt idx="22">
                  <c:v>359687.33333333331</c:v>
                </c:pt>
                <c:pt idx="23">
                  <c:v>360759.33333333331</c:v>
                </c:pt>
                <c:pt idx="24">
                  <c:v>362918.5</c:v>
                </c:pt>
                <c:pt idx="25">
                  <c:v>364491.33333333331</c:v>
                </c:pt>
                <c:pt idx="26">
                  <c:v>365749</c:v>
                </c:pt>
                <c:pt idx="27">
                  <c:v>367936.91666666669</c:v>
                </c:pt>
                <c:pt idx="28">
                  <c:v>369905.16666666669</c:v>
                </c:pt>
                <c:pt idx="29">
                  <c:v>371244.08333333331</c:v>
                </c:pt>
                <c:pt idx="30">
                  <c:v>374321.5</c:v>
                </c:pt>
                <c:pt idx="31">
                  <c:v>376070.83333333331</c:v>
                </c:pt>
                <c:pt idx="32">
                  <c:v>377540.16666666669</c:v>
                </c:pt>
                <c:pt idx="33">
                  <c:v>380469.08333333331</c:v>
                </c:pt>
                <c:pt idx="34">
                  <c:v>382337.66666666669</c:v>
                </c:pt>
                <c:pt idx="35">
                  <c:v>384674</c:v>
                </c:pt>
                <c:pt idx="36">
                  <c:v>387451.75</c:v>
                </c:pt>
                <c:pt idx="37">
                  <c:v>390139.66666666669</c:v>
                </c:pt>
                <c:pt idx="38">
                  <c:v>392119.91666666669</c:v>
                </c:pt>
                <c:pt idx="39">
                  <c:v>395545.75</c:v>
                </c:pt>
                <c:pt idx="40">
                  <c:v>397411</c:v>
                </c:pt>
                <c:pt idx="41">
                  <c:v>400156.25</c:v>
                </c:pt>
                <c:pt idx="42">
                  <c:v>402489.25</c:v>
                </c:pt>
                <c:pt idx="43">
                  <c:v>404140.91666666669</c:v>
                </c:pt>
                <c:pt idx="44">
                  <c:v>408225.91666666669</c:v>
                </c:pt>
                <c:pt idx="45">
                  <c:v>410406.08333333331</c:v>
                </c:pt>
                <c:pt idx="46">
                  <c:v>411803.66666666669</c:v>
                </c:pt>
                <c:pt idx="47">
                  <c:v>416108.25</c:v>
                </c:pt>
                <c:pt idx="48">
                  <c:v>417999.58333333331</c:v>
                </c:pt>
                <c:pt idx="49">
                  <c:v>420052.5</c:v>
                </c:pt>
                <c:pt idx="50">
                  <c:v>423250.66666666669</c:v>
                </c:pt>
                <c:pt idx="51">
                  <c:v>425020.5</c:v>
                </c:pt>
                <c:pt idx="52">
                  <c:v>426852.5</c:v>
                </c:pt>
                <c:pt idx="53">
                  <c:v>429785.58333333331</c:v>
                </c:pt>
                <c:pt idx="54">
                  <c:v>432401.41666666669</c:v>
                </c:pt>
                <c:pt idx="55">
                  <c:v>434641.91666666669</c:v>
                </c:pt>
                <c:pt idx="56">
                  <c:v>436288.58333333331</c:v>
                </c:pt>
                <c:pt idx="57">
                  <c:v>436711.41666666669</c:v>
                </c:pt>
                <c:pt idx="58">
                  <c:v>437481.75</c:v>
                </c:pt>
                <c:pt idx="59">
                  <c:v>436214.83333333331</c:v>
                </c:pt>
                <c:pt idx="60">
                  <c:v>434658.5</c:v>
                </c:pt>
                <c:pt idx="61">
                  <c:v>432573</c:v>
                </c:pt>
                <c:pt idx="62">
                  <c:v>432638.58333333331</c:v>
                </c:pt>
                <c:pt idx="63">
                  <c:v>431455.16666666669</c:v>
                </c:pt>
                <c:pt idx="64">
                  <c:v>430192.16666666669</c:v>
                </c:pt>
                <c:pt idx="65">
                  <c:v>428961.5</c:v>
                </c:pt>
                <c:pt idx="66">
                  <c:v>427166.33333333331</c:v>
                </c:pt>
                <c:pt idx="67">
                  <c:v>426319.66666666669</c:v>
                </c:pt>
                <c:pt idx="68">
                  <c:v>425611.83333333331</c:v>
                </c:pt>
                <c:pt idx="69">
                  <c:v>424575.5</c:v>
                </c:pt>
                <c:pt idx="70">
                  <c:v>424100.83333333331</c:v>
                </c:pt>
                <c:pt idx="71">
                  <c:v>425979.25</c:v>
                </c:pt>
                <c:pt idx="72">
                  <c:v>426681.83333333331</c:v>
                </c:pt>
                <c:pt idx="73">
                  <c:v>427481.33333333331</c:v>
                </c:pt>
                <c:pt idx="74">
                  <c:v>428684.08333333331</c:v>
                </c:pt>
                <c:pt idx="75">
                  <c:v>429556.91666666669</c:v>
                </c:pt>
                <c:pt idx="76">
                  <c:v>431246.75</c:v>
                </c:pt>
                <c:pt idx="77">
                  <c:v>432738.33333333331</c:v>
                </c:pt>
                <c:pt idx="78">
                  <c:v>432737.75</c:v>
                </c:pt>
                <c:pt idx="79">
                  <c:v>433583</c:v>
                </c:pt>
                <c:pt idx="80">
                  <c:v>433511.16666666669</c:v>
                </c:pt>
                <c:pt idx="81">
                  <c:v>433361.5</c:v>
                </c:pt>
                <c:pt idx="82">
                  <c:v>434239.83333333331</c:v>
                </c:pt>
                <c:pt idx="83">
                  <c:v>432893.58333333331</c:v>
                </c:pt>
                <c:pt idx="84">
                  <c:v>434661.08333333331</c:v>
                </c:pt>
                <c:pt idx="85">
                  <c:v>436466</c:v>
                </c:pt>
                <c:pt idx="86">
                  <c:v>435393.41666666669</c:v>
                </c:pt>
                <c:pt idx="87">
                  <c:v>435383.16666666669</c:v>
                </c:pt>
                <c:pt idx="88">
                  <c:v>435304.75</c:v>
                </c:pt>
                <c:pt idx="89">
                  <c:v>432650.33333333331</c:v>
                </c:pt>
                <c:pt idx="90">
                  <c:v>434334.58333333331</c:v>
                </c:pt>
                <c:pt idx="91">
                  <c:v>435273.91666666669</c:v>
                </c:pt>
                <c:pt idx="92">
                  <c:v>434770.91666666669</c:v>
                </c:pt>
                <c:pt idx="93">
                  <c:v>436566.91666666669</c:v>
                </c:pt>
                <c:pt idx="94">
                  <c:v>437690.25</c:v>
                </c:pt>
                <c:pt idx="95">
                  <c:v>437575.16666666669</c:v>
                </c:pt>
                <c:pt idx="96">
                  <c:v>437583.25</c:v>
                </c:pt>
                <c:pt idx="97">
                  <c:v>438942.33333333331</c:v>
                </c:pt>
                <c:pt idx="98">
                  <c:v>438657.5</c:v>
                </c:pt>
                <c:pt idx="99">
                  <c:v>439661.25</c:v>
                </c:pt>
                <c:pt idx="100">
                  <c:v>440717</c:v>
                </c:pt>
                <c:pt idx="101">
                  <c:v>443264.41666666669</c:v>
                </c:pt>
                <c:pt idx="102">
                  <c:v>442413</c:v>
                </c:pt>
                <c:pt idx="103">
                  <c:v>438924.5</c:v>
                </c:pt>
                <c:pt idx="104">
                  <c:v>437859.08333333331</c:v>
                </c:pt>
                <c:pt idx="105">
                  <c:v>435814.25</c:v>
                </c:pt>
                <c:pt idx="106">
                  <c:v>434333.41666666669</c:v>
                </c:pt>
                <c:pt idx="107">
                  <c:v>434969.75</c:v>
                </c:pt>
                <c:pt idx="108">
                  <c:v>433248.33333333331</c:v>
                </c:pt>
                <c:pt idx="109">
                  <c:v>431325.41666666669</c:v>
                </c:pt>
                <c:pt idx="110">
                  <c:v>429773.66666666669</c:v>
                </c:pt>
                <c:pt idx="111">
                  <c:v>428156.75</c:v>
                </c:pt>
                <c:pt idx="112">
                  <c:v>426650.66666666669</c:v>
                </c:pt>
                <c:pt idx="113">
                  <c:v>425525.66666666669</c:v>
                </c:pt>
                <c:pt idx="114">
                  <c:v>425499.66666666669</c:v>
                </c:pt>
                <c:pt idx="115">
                  <c:v>427424.83333333331</c:v>
                </c:pt>
                <c:pt idx="116">
                  <c:v>429452</c:v>
                </c:pt>
                <c:pt idx="117">
                  <c:v>431229.33333333331</c:v>
                </c:pt>
                <c:pt idx="118">
                  <c:v>433264.5</c:v>
                </c:pt>
                <c:pt idx="119">
                  <c:v>435071.91666666669</c:v>
                </c:pt>
                <c:pt idx="120">
                  <c:v>436502.66666666669</c:v>
                </c:pt>
                <c:pt idx="121">
                  <c:v>437692.33333333331</c:v>
                </c:pt>
                <c:pt idx="122">
                  <c:v>439174.41666666669</c:v>
                </c:pt>
                <c:pt idx="123">
                  <c:v>440641.16666666669</c:v>
                </c:pt>
                <c:pt idx="124">
                  <c:v>442067.91666666669</c:v>
                </c:pt>
                <c:pt idx="125">
                  <c:v>443733.83333333331</c:v>
                </c:pt>
                <c:pt idx="126">
                  <c:v>445325.58333333331</c:v>
                </c:pt>
                <c:pt idx="127">
                  <c:v>447258.75</c:v>
                </c:pt>
                <c:pt idx="128">
                  <c:v>448835.66666666669</c:v>
                </c:pt>
                <c:pt idx="129">
                  <c:v>450604.16666666669</c:v>
                </c:pt>
                <c:pt idx="130">
                  <c:v>452762.41666666669</c:v>
                </c:pt>
                <c:pt idx="131">
                  <c:v>452942.66666666669</c:v>
                </c:pt>
                <c:pt idx="132">
                  <c:v>455171.16666666669</c:v>
                </c:pt>
                <c:pt idx="133">
                  <c:v>457610.91666666669</c:v>
                </c:pt>
                <c:pt idx="134">
                  <c:v>459793.5</c:v>
                </c:pt>
                <c:pt idx="135">
                  <c:v>461993.91666666669</c:v>
                </c:pt>
                <c:pt idx="136">
                  <c:v>464404.33333333331</c:v>
                </c:pt>
                <c:pt idx="137">
                  <c:v>466492.5</c:v>
                </c:pt>
                <c:pt idx="138">
                  <c:v>468606.16666666669</c:v>
                </c:pt>
              </c:numCache>
            </c:numRef>
          </c:val>
          <c:smooth val="0"/>
          <c:extLst>
            <c:ext xmlns:c16="http://schemas.microsoft.com/office/drawing/2014/chart" uri="{C3380CC4-5D6E-409C-BE32-E72D297353CC}">
              <c16:uniqueId val="{00000002-57DB-40C3-82B5-4EFB020CCB43}"/>
            </c:ext>
          </c:extLst>
        </c:ser>
        <c:dLbls>
          <c:showLegendKey val="0"/>
          <c:showVal val="0"/>
          <c:showCatName val="0"/>
          <c:showSerName val="0"/>
          <c:showPercent val="0"/>
          <c:showBubbleSize val="0"/>
        </c:dLbls>
        <c:smooth val="0"/>
        <c:axId val="6969216"/>
        <c:axId val="6970752"/>
      </c:lineChart>
      <c:dateAx>
        <c:axId val="6969216"/>
        <c:scaling>
          <c:orientation val="minMax"/>
          <c:max val="43282"/>
          <c:min val="38899"/>
        </c:scaling>
        <c:delete val="0"/>
        <c:axPos val="b"/>
        <c:numFmt formatCode="mmm\-yy" sourceLinked="0"/>
        <c:majorTickMark val="out"/>
        <c:minorTickMark val="none"/>
        <c:tickLblPos val="nextTo"/>
        <c:spPr>
          <a:ln w="3175">
            <a:solidFill>
              <a:srgbClr val="000000"/>
            </a:solidFill>
            <a:prstDash val="solid"/>
          </a:ln>
        </c:spPr>
        <c:txPr>
          <a:bodyPr rot="-5400000" vert="horz"/>
          <a:lstStyle/>
          <a:p>
            <a:pPr>
              <a:defRPr sz="1100" b="0" i="0" u="none" strike="noStrike" baseline="0">
                <a:solidFill>
                  <a:srgbClr val="000000"/>
                </a:solidFill>
                <a:latin typeface="Arial" pitchFamily="34" charset="0"/>
                <a:ea typeface="Times New Roman"/>
                <a:cs typeface="Arial" pitchFamily="34" charset="0"/>
              </a:defRPr>
            </a:pPr>
            <a:endParaRPr lang="en-US"/>
          </a:p>
        </c:txPr>
        <c:crossAx val="6970752"/>
        <c:crossesAt val="150000"/>
        <c:auto val="1"/>
        <c:lblOffset val="100"/>
        <c:baseTimeUnit val="months"/>
        <c:majorUnit val="12"/>
        <c:majorTimeUnit val="months"/>
        <c:minorUnit val="6"/>
        <c:minorTimeUnit val="months"/>
      </c:dateAx>
      <c:valAx>
        <c:axId val="6970752"/>
        <c:scaling>
          <c:orientation val="minMax"/>
          <c:max val="600000"/>
          <c:min val="20000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pitchFamily="34" charset="0"/>
                <a:ea typeface="Times New Roman"/>
                <a:cs typeface="Arial" pitchFamily="34" charset="0"/>
              </a:defRPr>
            </a:pPr>
            <a:endParaRPr lang="en-US"/>
          </a:p>
        </c:txPr>
        <c:crossAx val="6969216"/>
        <c:crossesAt val="38169"/>
        <c:crossBetween val="between"/>
      </c:valAx>
      <c:spPr>
        <a:solidFill>
          <a:schemeClr val="bg1">
            <a:lumMod val="95000"/>
          </a:schemeClr>
        </a:solidFill>
        <a:ln w="12700">
          <a:solidFill>
            <a:srgbClr val="000000"/>
          </a:solidFill>
          <a:prstDash val="solid"/>
        </a:ln>
      </c:spPr>
    </c:plotArea>
    <c:legend>
      <c:legendPos val="r"/>
      <c:layout>
        <c:manualLayout>
          <c:xMode val="edge"/>
          <c:yMode val="edge"/>
          <c:x val="4.847602910395693E-2"/>
          <c:y val="0.9393420258234324"/>
          <c:w val="0.90258580019269741"/>
          <c:h val="4.3268277663398198E-2"/>
        </c:manualLayout>
      </c:layout>
      <c:overlay val="0"/>
      <c:spPr>
        <a:solidFill>
          <a:sysClr val="window" lastClr="FFFFFF"/>
        </a:solidFill>
        <a:ln>
          <a:solidFill>
            <a:srgbClr val="000000"/>
          </a:solidFill>
        </a:ln>
      </c:spPr>
      <c:txPr>
        <a:bodyPr/>
        <a:lstStyle/>
        <a:p>
          <a:pPr>
            <a:defRPr sz="1100">
              <a:latin typeface="Arial" pitchFamily="34" charset="0"/>
              <a:cs typeface="Arial" pitchFamily="34" charset="0"/>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350" b="0"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0.97566</cdr:x>
      <cdr:y>0.52405</cdr:y>
    </cdr:from>
    <cdr:to>
      <cdr:x>0.98851</cdr:x>
      <cdr:y>0.58514</cdr:y>
    </cdr:to>
    <cdr:sp macro="" textlink="">
      <cdr:nvSpPr>
        <cdr:cNvPr id="43009" name="Text Box 1"/>
        <cdr:cNvSpPr txBox="1">
          <a:spLocks xmlns:a="http://schemas.openxmlformats.org/drawingml/2006/main" noChangeArrowheads="1"/>
        </cdr:cNvSpPr>
      </cdr:nvSpPr>
      <cdr:spPr bwMode="auto">
        <a:xfrm xmlns:a="http://schemas.openxmlformats.org/drawingml/2006/main">
          <a:off x="8004592" y="2698607"/>
          <a:ext cx="105375" cy="31425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0.0016</cdr:x>
      <cdr:y>0.37712</cdr:y>
    </cdr:from>
    <cdr:to>
      <cdr:x>0.03695</cdr:x>
      <cdr:y>0.60684</cdr:y>
    </cdr:to>
    <cdr:sp macro="" textlink="">
      <cdr:nvSpPr>
        <cdr:cNvPr id="2" name="TextBox 1"/>
        <cdr:cNvSpPr txBox="1"/>
      </cdr:nvSpPr>
      <cdr:spPr>
        <a:xfrm xmlns:a="http://schemas.openxmlformats.org/drawingml/2006/main">
          <a:off x="9525" y="1734969"/>
          <a:ext cx="210106" cy="10568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Arial" pitchFamily="34" charset="0"/>
              <a:cs typeface="Arial" pitchFamily="34" charset="0"/>
            </a:rPr>
            <a:t>CASES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5138"/>
          </a:xfrm>
          <a:prstGeom prst="rect">
            <a:avLst/>
          </a:prstGeom>
        </p:spPr>
        <p:txBody>
          <a:bodyPr vert="horz" lIns="91367" tIns="45683" rIns="91367" bIns="4568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6" cy="465138"/>
          </a:xfrm>
          <a:prstGeom prst="rect">
            <a:avLst/>
          </a:prstGeom>
        </p:spPr>
        <p:txBody>
          <a:bodyPr vert="horz" lIns="91367" tIns="45683" rIns="91367" bIns="45683" rtlCol="0"/>
          <a:lstStyle>
            <a:lvl1pPr algn="r">
              <a:defRPr sz="1200"/>
            </a:lvl1pPr>
          </a:lstStyle>
          <a:p>
            <a:fld id="{BBF3D615-C270-4334-BDFE-B418674BBEAC}" type="datetimeFigureOut">
              <a:rPr lang="en-US" smtClean="0"/>
              <a:t>3/3/2017</a:t>
            </a:fld>
            <a:endParaRPr lang="en-US" dirty="0"/>
          </a:p>
        </p:txBody>
      </p:sp>
      <p:sp>
        <p:nvSpPr>
          <p:cNvPr id="4" name="Footer Placeholder 3"/>
          <p:cNvSpPr>
            <a:spLocks noGrp="1"/>
          </p:cNvSpPr>
          <p:nvPr>
            <p:ph type="ftr" sz="quarter" idx="2"/>
          </p:nvPr>
        </p:nvSpPr>
        <p:spPr>
          <a:xfrm>
            <a:off x="0" y="8829675"/>
            <a:ext cx="3038476" cy="465138"/>
          </a:xfrm>
          <a:prstGeom prst="rect">
            <a:avLst/>
          </a:prstGeom>
        </p:spPr>
        <p:txBody>
          <a:bodyPr vert="horz" lIns="91367" tIns="45683" rIns="91367" bIns="456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6" cy="465138"/>
          </a:xfrm>
          <a:prstGeom prst="rect">
            <a:avLst/>
          </a:prstGeom>
        </p:spPr>
        <p:txBody>
          <a:bodyPr vert="horz" lIns="91367" tIns="45683" rIns="91367" bIns="45683" rtlCol="0" anchor="b"/>
          <a:lstStyle>
            <a:lvl1pPr algn="r">
              <a:defRPr sz="1200"/>
            </a:lvl1pPr>
          </a:lstStyle>
          <a:p>
            <a:fld id="{40B14997-94BC-4C05-B769-8F293DB112CF}" type="slidenum">
              <a:rPr lang="en-US" smtClean="0"/>
              <a:t>‹#›</a:t>
            </a:fld>
            <a:endParaRPr lang="en-US" dirty="0"/>
          </a:p>
        </p:txBody>
      </p:sp>
    </p:spTree>
    <p:extLst>
      <p:ext uri="{BB962C8B-B14F-4D97-AF65-F5344CB8AC3E}">
        <p14:creationId xmlns:p14="http://schemas.microsoft.com/office/powerpoint/2010/main" val="3836601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5138"/>
          </a:xfrm>
          <a:prstGeom prst="rect">
            <a:avLst/>
          </a:prstGeom>
        </p:spPr>
        <p:txBody>
          <a:bodyPr vert="horz" lIns="91367" tIns="45683" rIns="91367" bIns="45683" rtlCol="0"/>
          <a:lstStyle>
            <a:lvl1pPr algn="l">
              <a:defRPr sz="1200"/>
            </a:lvl1pPr>
          </a:lstStyle>
          <a:p>
            <a:endParaRPr lang="en-US" dirty="0"/>
          </a:p>
        </p:txBody>
      </p:sp>
      <p:sp>
        <p:nvSpPr>
          <p:cNvPr id="3" name="Date Placeholder 2"/>
          <p:cNvSpPr>
            <a:spLocks noGrp="1"/>
          </p:cNvSpPr>
          <p:nvPr>
            <p:ph type="dt" idx="1"/>
          </p:nvPr>
        </p:nvSpPr>
        <p:spPr>
          <a:xfrm>
            <a:off x="3970339" y="0"/>
            <a:ext cx="3038476" cy="465138"/>
          </a:xfrm>
          <a:prstGeom prst="rect">
            <a:avLst/>
          </a:prstGeom>
        </p:spPr>
        <p:txBody>
          <a:bodyPr vert="horz" lIns="91367" tIns="45683" rIns="91367" bIns="45683" rtlCol="0"/>
          <a:lstStyle>
            <a:lvl1pPr algn="r">
              <a:defRPr sz="1200"/>
            </a:lvl1pPr>
          </a:lstStyle>
          <a:p>
            <a:fld id="{A636641F-D23D-4590-95C1-3784C04F104C}" type="datetimeFigureOut">
              <a:rPr lang="en-US" smtClean="0"/>
              <a:t>3/3/2017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67" tIns="45683" rIns="91367" bIns="45683" rtlCol="0" anchor="ctr"/>
          <a:lstStyle/>
          <a:p>
            <a:endParaRPr lang="en-US" dirty="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1367" tIns="45683" rIns="91367" bIns="4568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6" cy="465138"/>
          </a:xfrm>
          <a:prstGeom prst="rect">
            <a:avLst/>
          </a:prstGeom>
        </p:spPr>
        <p:txBody>
          <a:bodyPr vert="horz" lIns="91367" tIns="45683" rIns="91367" bIns="456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6" cy="465138"/>
          </a:xfrm>
          <a:prstGeom prst="rect">
            <a:avLst/>
          </a:prstGeom>
        </p:spPr>
        <p:txBody>
          <a:bodyPr vert="horz" lIns="91367" tIns="45683" rIns="91367" bIns="45683" rtlCol="0" anchor="b"/>
          <a:lstStyle>
            <a:lvl1pPr algn="r">
              <a:defRPr sz="1200"/>
            </a:lvl1pPr>
          </a:lstStyle>
          <a:p>
            <a:fld id="{C27C9E10-0509-4B5E-A6BD-03150A74023D}" type="slidenum">
              <a:rPr lang="en-US" smtClean="0"/>
              <a:t>‹#›</a:t>
            </a:fld>
            <a:endParaRPr lang="en-US" dirty="0"/>
          </a:p>
        </p:txBody>
      </p:sp>
    </p:spTree>
    <p:extLst>
      <p:ext uri="{BB962C8B-B14F-4D97-AF65-F5344CB8AC3E}">
        <p14:creationId xmlns:p14="http://schemas.microsoft.com/office/powerpoint/2010/main" val="31092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C9E10-0509-4B5E-A6BD-03150A74023D}" type="slidenum">
              <a:rPr lang="en-US" smtClean="0"/>
              <a:t>1</a:t>
            </a:fld>
            <a:endParaRPr lang="en-US" dirty="0"/>
          </a:p>
        </p:txBody>
      </p:sp>
    </p:spTree>
    <p:extLst>
      <p:ext uri="{BB962C8B-B14F-4D97-AF65-F5344CB8AC3E}">
        <p14:creationId xmlns:p14="http://schemas.microsoft.com/office/powerpoint/2010/main" val="319196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C9E10-0509-4B5E-A6BD-03150A74023D}" type="slidenum">
              <a:rPr lang="en-US" smtClean="0"/>
              <a:t>2</a:t>
            </a:fld>
            <a:endParaRPr lang="en-US" dirty="0"/>
          </a:p>
        </p:txBody>
      </p:sp>
    </p:spTree>
    <p:extLst>
      <p:ext uri="{BB962C8B-B14F-4D97-AF65-F5344CB8AC3E}">
        <p14:creationId xmlns:p14="http://schemas.microsoft.com/office/powerpoint/2010/main" val="287373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C9E10-0509-4B5E-A6BD-03150A74023D}" type="slidenum">
              <a:rPr lang="en-US" smtClean="0"/>
              <a:t>3</a:t>
            </a:fld>
            <a:endParaRPr lang="en-US" dirty="0"/>
          </a:p>
        </p:txBody>
      </p:sp>
    </p:spTree>
    <p:extLst>
      <p:ext uri="{BB962C8B-B14F-4D97-AF65-F5344CB8AC3E}">
        <p14:creationId xmlns:p14="http://schemas.microsoft.com/office/powerpoint/2010/main" val="259926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C9E10-0509-4B5E-A6BD-03150A74023D}" type="slidenum">
              <a:rPr lang="en-US" smtClean="0"/>
              <a:t>4</a:t>
            </a:fld>
            <a:endParaRPr lang="en-US" dirty="0"/>
          </a:p>
        </p:txBody>
      </p:sp>
    </p:spTree>
    <p:extLst>
      <p:ext uri="{BB962C8B-B14F-4D97-AF65-F5344CB8AC3E}">
        <p14:creationId xmlns:p14="http://schemas.microsoft.com/office/powerpoint/2010/main" val="117412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C9E10-0509-4B5E-A6BD-03150A74023D}" type="slidenum">
              <a:rPr lang="en-US" smtClean="0"/>
              <a:t>5</a:t>
            </a:fld>
            <a:endParaRPr lang="en-US" dirty="0"/>
          </a:p>
        </p:txBody>
      </p:sp>
    </p:spTree>
    <p:extLst>
      <p:ext uri="{BB962C8B-B14F-4D97-AF65-F5344CB8AC3E}">
        <p14:creationId xmlns:p14="http://schemas.microsoft.com/office/powerpoint/2010/main" val="76517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21CBA8-997F-4A40-9031-FEE6C37A2A08}" type="datetime1">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5D47A140-31E7-4760-81EE-12A75B487737}" type="slidenum">
              <a:rPr lang="en-US" smtClean="0"/>
              <a:t>‹#›</a:t>
            </a:fld>
            <a:endParaRPr lang="en-US"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1203F-924A-45DE-947C-65B644701388}" type="datetime1">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7A140-31E7-4760-81EE-12A75B4877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EE67B-3546-47A8-B6A1-DA94D5904C96}" type="datetime1">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7A140-31E7-4760-81EE-12A75B48773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E66E21-5009-492E-A475-D94659F09F12}" type="datetime1">
              <a:rPr lang="en-US" smtClean="0"/>
              <a:t>3/3/2017</a:t>
            </a:fld>
            <a:endParaRPr lang="en-US" dirty="0"/>
          </a:p>
        </p:txBody>
      </p:sp>
      <p:sp>
        <p:nvSpPr>
          <p:cNvPr id="10" name="Slide Number Placeholder 9"/>
          <p:cNvSpPr>
            <a:spLocks noGrp="1"/>
          </p:cNvSpPr>
          <p:nvPr>
            <p:ph type="sldNum" sz="quarter" idx="11"/>
          </p:nvPr>
        </p:nvSpPr>
        <p:spPr/>
        <p:txBody>
          <a:bodyPr/>
          <a:lstStyle/>
          <a:p>
            <a:fld id="{5D47A140-31E7-4760-81EE-12A75B487737}" type="slidenum">
              <a:rPr lang="en-US" smtClean="0"/>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a:t>Click to edit Master title style</a:t>
            </a:r>
            <a:endParaRPr lang="en-US" dirty="0"/>
          </a:p>
        </p:txBody>
      </p:sp>
      <p:sp>
        <p:nvSpPr>
          <p:cNvPr id="19" name="Date Placeholder 18"/>
          <p:cNvSpPr>
            <a:spLocks noGrp="1"/>
          </p:cNvSpPr>
          <p:nvPr>
            <p:ph type="dt" sz="half" idx="10"/>
          </p:nvPr>
        </p:nvSpPr>
        <p:spPr/>
        <p:txBody>
          <a:bodyPr/>
          <a:lstStyle/>
          <a:p>
            <a:fld id="{17676594-7ED1-40BB-8314-472A9BDF2CEF}" type="datetime1">
              <a:rPr lang="en-US" smtClean="0"/>
              <a:t>3/3/2017</a:t>
            </a:fld>
            <a:endParaRPr lang="en-US" dirty="0"/>
          </a:p>
        </p:txBody>
      </p:sp>
      <p:sp>
        <p:nvSpPr>
          <p:cNvPr id="20" name="Slide Number Placeholder 19"/>
          <p:cNvSpPr>
            <a:spLocks noGrp="1"/>
          </p:cNvSpPr>
          <p:nvPr>
            <p:ph type="sldNum" sz="quarter" idx="11"/>
          </p:nvPr>
        </p:nvSpPr>
        <p:spPr/>
        <p:txBody>
          <a:bodyPr/>
          <a:lstStyle/>
          <a:p>
            <a:fld id="{5D47A140-31E7-4760-81EE-12A75B487737}" type="slidenum">
              <a:rPr lang="en-US" smtClean="0"/>
              <a:t>‹#›</a:t>
            </a:fld>
            <a:endParaRPr lang="en-US" dirty="0"/>
          </a:p>
        </p:txBody>
      </p:sp>
      <p:sp>
        <p:nvSpPr>
          <p:cNvPr id="21" name="Footer Placeholder 20"/>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63E4E0C-92EF-4072-97D9-EA7E02B42BAB}" type="datetime1">
              <a:rPr lang="en-US" smtClean="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7A140-31E7-4760-81EE-12A75B487737}" type="slidenum">
              <a:rPr lang="en-US" smtClean="0"/>
              <a:t>‹#›</a:t>
            </a:fld>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51023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C9FAC5-C565-47EF-AF81-53B76DF5049C}" type="datetime1">
              <a:rPr lang="en-US" smtClean="0"/>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47A140-31E7-4760-81EE-12A75B487737}" type="slidenum">
              <a:rPr lang="en-US" smtClean="0"/>
              <a:t>‹#›</a:t>
            </a:fld>
            <a:endParaRPr lang="en-US" dirty="0"/>
          </a:p>
        </p:txBody>
      </p:sp>
      <p:sp>
        <p:nvSpPr>
          <p:cNvPr id="11" name="Content Placeholder 10"/>
          <p:cNvSpPr>
            <a:spLocks noGrp="1"/>
          </p:cNvSpPr>
          <p:nvPr>
            <p:ph sz="quarter" idx="13"/>
          </p:nvPr>
        </p:nvSpPr>
        <p:spPr>
          <a:xfrm>
            <a:off x="1216152" y="1380744"/>
            <a:ext cx="3730752"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5102352" y="1380743"/>
            <a:ext cx="3730752"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13771-6BD1-43DE-8787-E2D630880422}" type="datetime1">
              <a:rPr lang="en-US" smtClean="0"/>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47A140-31E7-4760-81EE-12A75B4877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D90108-33B6-4EB2-87B1-DDD599AD6555}" type="datetime1">
              <a:rPr lang="en-US" smtClean="0"/>
              <a:t>3/3/2017</a:t>
            </a:fld>
            <a:endParaRPr lang="en-US" dirty="0"/>
          </a:p>
        </p:txBody>
      </p:sp>
      <p:sp>
        <p:nvSpPr>
          <p:cNvPr id="6" name="Slide Number Placeholder 5"/>
          <p:cNvSpPr>
            <a:spLocks noGrp="1"/>
          </p:cNvSpPr>
          <p:nvPr>
            <p:ph type="sldNum" sz="quarter" idx="11"/>
          </p:nvPr>
        </p:nvSpPr>
        <p:spPr/>
        <p:txBody>
          <a:bodyPr/>
          <a:lstStyle/>
          <a:p>
            <a:fld id="{5D47A140-31E7-4760-81EE-12A75B487737}"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p:txBody>
          <a:bodyPr/>
          <a:lstStyle/>
          <a:p>
            <a:fld id="{8B5F968E-96A8-4286-82E6-7AEAE9DBEF8C}" type="datetime1">
              <a:rPr lang="en-US" smtClean="0"/>
              <a:t>3/3/2017</a:t>
            </a:fld>
            <a:endParaRPr lang="en-US" dirty="0"/>
          </a:p>
        </p:txBody>
      </p:sp>
      <p:sp>
        <p:nvSpPr>
          <p:cNvPr id="10" name="Slide Number Placeholder 9"/>
          <p:cNvSpPr>
            <a:spLocks noGrp="1"/>
          </p:cNvSpPr>
          <p:nvPr>
            <p:ph type="sldNum" sz="quarter" idx="15"/>
          </p:nvPr>
        </p:nvSpPr>
        <p:spPr/>
        <p:txBody>
          <a:bodyPr/>
          <a:lstStyle/>
          <a:p>
            <a:fld id="{5D47A140-31E7-4760-81EE-12A75B487737}" type="slidenum">
              <a:rPr lang="en-US" smtClean="0"/>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EAD90D-F4A4-4E41-9597-FA2E863A0D90}" type="datetime1">
              <a:rPr lang="en-US" smtClean="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7A140-31E7-4760-81EE-12A75B4877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5D47A140-31E7-4760-81EE-12A75B487737}" type="slidenum">
              <a:rPr lang="en-US" smtClean="0"/>
              <a:t>‹#›</a:t>
            </a:fld>
            <a:endParaRPr lang="en-US" dirty="0"/>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345030E7-69BB-4EA4-807E-90254CCD4F49}" type="datetime1">
              <a:rPr lang="en-US" smtClean="0"/>
              <a:t>3/3/2017</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dss.ca.gov/inforesources/IHSS-New-Program-Requirem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7" y="990601"/>
            <a:ext cx="8153403" cy="2609850"/>
          </a:xfrm>
        </p:spPr>
        <p:txBody>
          <a:bodyPr>
            <a:noAutofit/>
          </a:bodyPr>
          <a:lstStyle/>
          <a:p>
            <a:r>
              <a:rPr lang="en-US" sz="5500" dirty="0">
                <a:solidFill>
                  <a:srgbClr val="C00000"/>
                </a:solidFill>
              </a:rPr>
              <a:t>IHSS Overview </a:t>
            </a:r>
            <a:br>
              <a:rPr lang="en-US" sz="4800" dirty="0">
                <a:solidFill>
                  <a:srgbClr val="C00000"/>
                </a:solidFill>
              </a:rPr>
            </a:br>
            <a:r>
              <a:rPr lang="en-US" sz="4000" dirty="0">
                <a:solidFill>
                  <a:srgbClr val="C00000"/>
                </a:solidFill>
              </a:rPr>
              <a:t>Senate Budget - Sub 3 Hearing  </a:t>
            </a:r>
            <a:br>
              <a:rPr lang="en-US" sz="4000" dirty="0">
                <a:solidFill>
                  <a:srgbClr val="C00000"/>
                </a:solidFill>
              </a:rPr>
            </a:br>
            <a:r>
              <a:rPr lang="en-US" sz="4000" dirty="0">
                <a:solidFill>
                  <a:srgbClr val="C00000"/>
                </a:solidFill>
              </a:rPr>
              <a:t>March 2, 2017</a:t>
            </a:r>
          </a:p>
        </p:txBody>
      </p:sp>
      <p:sp>
        <p:nvSpPr>
          <p:cNvPr id="3" name="Subtitle 2"/>
          <p:cNvSpPr>
            <a:spLocks noGrp="1"/>
          </p:cNvSpPr>
          <p:nvPr>
            <p:ph type="subTitle" idx="1"/>
          </p:nvPr>
        </p:nvSpPr>
        <p:spPr>
          <a:xfrm rot="10800000" flipV="1">
            <a:off x="761998" y="4114800"/>
            <a:ext cx="7010402" cy="2362199"/>
          </a:xfrm>
        </p:spPr>
        <p:txBody>
          <a:bodyPr>
            <a:normAutofit/>
          </a:bodyPr>
          <a:lstStyle/>
          <a:p>
            <a:pPr algn="l"/>
            <a:r>
              <a:rPr lang="en-US" sz="2200" b="1" dirty="0">
                <a:solidFill>
                  <a:schemeClr val="bg2">
                    <a:lumMod val="10000"/>
                  </a:schemeClr>
                </a:solidFill>
              </a:rPr>
              <a:t>     California Department of Social Services</a:t>
            </a:r>
          </a:p>
          <a:p>
            <a:pPr marL="238125" lvl="1" algn="l"/>
            <a:r>
              <a:rPr lang="en-US" sz="2200" dirty="0">
                <a:solidFill>
                  <a:schemeClr val="bg2">
                    <a:lumMod val="10000"/>
                  </a:schemeClr>
                </a:solidFill>
              </a:rPr>
              <a:t> Will Lightbourne, Director</a:t>
            </a:r>
          </a:p>
          <a:p>
            <a:pPr marL="238125" lvl="1" algn="l"/>
            <a:r>
              <a:rPr lang="en-US" sz="2200" dirty="0">
                <a:solidFill>
                  <a:schemeClr val="bg2">
                    <a:lumMod val="10000"/>
                  </a:schemeClr>
                </a:solidFill>
              </a:rPr>
              <a:t> Pete Cervinka, Chief Deputy Director</a:t>
            </a:r>
          </a:p>
          <a:p>
            <a:pPr marL="238125" lvl="1" algn="l"/>
            <a:r>
              <a:rPr lang="en-US" sz="2200" dirty="0">
                <a:solidFill>
                  <a:schemeClr val="bg2">
                    <a:lumMod val="10000"/>
                  </a:schemeClr>
                </a:solidFill>
              </a:rPr>
              <a:t> Debbi Thomson, Deputy Director</a:t>
            </a:r>
          </a:p>
        </p:txBody>
      </p:sp>
    </p:spTree>
    <p:extLst>
      <p:ext uri="{BB962C8B-B14F-4D97-AF65-F5344CB8AC3E}">
        <p14:creationId xmlns:p14="http://schemas.microsoft.com/office/powerpoint/2010/main" val="180806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51" y="152400"/>
            <a:ext cx="7239000" cy="1219200"/>
          </a:xfrm>
        </p:spPr>
        <p:txBody>
          <a:bodyPr/>
          <a:lstStyle/>
          <a:p>
            <a:pPr algn="ctr"/>
            <a:br>
              <a:rPr lang="en-US" dirty="0">
                <a:solidFill>
                  <a:srgbClr val="C00000"/>
                </a:solidFill>
              </a:rPr>
            </a:br>
            <a:r>
              <a:rPr lang="en-US" sz="5400" dirty="0">
                <a:solidFill>
                  <a:srgbClr val="C00000"/>
                </a:solidFill>
              </a:rPr>
              <a:t>IHSS and FLSA</a:t>
            </a:r>
            <a:endParaRPr lang="en-US" sz="5400" dirty="0"/>
          </a:p>
        </p:txBody>
      </p:sp>
      <p:sp>
        <p:nvSpPr>
          <p:cNvPr id="3" name="Content Placeholder 2"/>
          <p:cNvSpPr>
            <a:spLocks noGrp="1"/>
          </p:cNvSpPr>
          <p:nvPr>
            <p:ph idx="1"/>
          </p:nvPr>
        </p:nvSpPr>
        <p:spPr>
          <a:xfrm>
            <a:off x="762000" y="609600"/>
            <a:ext cx="7696200" cy="1676400"/>
          </a:xfrm>
        </p:spPr>
        <p:txBody>
          <a:bodyPr>
            <a:noAutofit/>
          </a:bodyPr>
          <a:lstStyle/>
          <a:p>
            <a:pPr marL="0" indent="0">
              <a:buNone/>
            </a:pPr>
            <a:endParaRPr lang="en-US" sz="2400" dirty="0"/>
          </a:p>
          <a:p>
            <a:pPr marL="0" indent="0">
              <a:buNone/>
            </a:pPr>
            <a:endParaRPr lang="en-US" sz="2400" dirty="0"/>
          </a:p>
          <a:p>
            <a:pPr marL="0" indent="0">
              <a:buNone/>
            </a:pPr>
            <a:r>
              <a:rPr lang="en-US" sz="2400" dirty="0">
                <a:solidFill>
                  <a:srgbClr val="000000"/>
                </a:solidFill>
              </a:rPr>
              <a:t>The federal </a:t>
            </a:r>
            <a:r>
              <a:rPr lang="en-US" sz="2400" dirty="0">
                <a:solidFill>
                  <a:schemeClr val="tx1"/>
                </a:solidFill>
              </a:rPr>
              <a:t>Fair</a:t>
            </a:r>
            <a:r>
              <a:rPr lang="en-US" sz="2400" dirty="0">
                <a:solidFill>
                  <a:srgbClr val="000000"/>
                </a:solidFill>
              </a:rPr>
              <a:t> Labor Standards Act (FLSA, aka “overtime”)</a:t>
            </a:r>
          </a:p>
        </p:txBody>
      </p:sp>
      <p:sp>
        <p:nvSpPr>
          <p:cNvPr id="4" name="Slide Number Placeholder 3"/>
          <p:cNvSpPr>
            <a:spLocks noGrp="1"/>
          </p:cNvSpPr>
          <p:nvPr>
            <p:ph type="sldNum" sz="quarter" idx="11"/>
          </p:nvPr>
        </p:nvSpPr>
        <p:spPr/>
        <p:txBody>
          <a:bodyPr/>
          <a:lstStyle/>
          <a:p>
            <a:fld id="{5D47A140-31E7-4760-81EE-12A75B487737}" type="slidenum">
              <a:rPr lang="en-US" smtClean="0"/>
              <a:t>10</a:t>
            </a:fld>
            <a:endParaRPr lang="en-US" dirty="0"/>
          </a:p>
        </p:txBody>
      </p:sp>
      <p:sp>
        <p:nvSpPr>
          <p:cNvPr id="5" name="Rectangle 4"/>
          <p:cNvSpPr/>
          <p:nvPr/>
        </p:nvSpPr>
        <p:spPr>
          <a:xfrm>
            <a:off x="767542" y="2057400"/>
            <a:ext cx="7239000" cy="3970318"/>
          </a:xfrm>
          <a:prstGeom prst="rect">
            <a:avLst/>
          </a:prstGeom>
        </p:spPr>
        <p:txBody>
          <a:bodyPr wrap="square">
            <a:spAutoFit/>
          </a:bodyPr>
          <a:lstStyle/>
          <a:p>
            <a:pPr marL="285750" indent="-285750">
              <a:buFont typeface="Arial" panose="020B0604020202020204" pitchFamily="34" charset="0"/>
              <a:buChar char="•"/>
            </a:pPr>
            <a:r>
              <a:rPr lang="en-US" dirty="0"/>
              <a:t>California implemented payment for overtime, wait time, and travel time effective February 1, 2016.</a:t>
            </a:r>
          </a:p>
          <a:p>
            <a:pPr marL="285750" indent="-285750">
              <a:buFont typeface="Arial" panose="020B0604020202020204" pitchFamily="34" charset="0"/>
              <a:buChar char="•"/>
            </a:pPr>
            <a:r>
              <a:rPr lang="en-US" dirty="0"/>
              <a:t>A three-month grace period allowed experience and training to occur, in recognition of the complexity of new rules and weekly caps on provider hours of work. Dedicated outreach continued during May and June 2016 to providers and recipients who continued to make errors. </a:t>
            </a:r>
          </a:p>
          <a:p>
            <a:pPr marL="285750" indent="-285750">
              <a:buFont typeface="Arial" panose="020B0604020202020204" pitchFamily="34" charset="0"/>
              <a:buChar char="•"/>
            </a:pPr>
            <a:r>
              <a:rPr lang="en-US" dirty="0"/>
              <a:t>Limited exemptions from workweek limitations were established:</a:t>
            </a:r>
          </a:p>
          <a:p>
            <a:pPr marL="742950" lvl="1" indent="-285750">
              <a:buFont typeface="Arial" panose="020B0604020202020204" pitchFamily="34" charset="0"/>
              <a:buChar char="•"/>
            </a:pPr>
            <a:r>
              <a:rPr lang="en-US" dirty="0"/>
              <a:t>Exemption 1: As of 02/03/2017, there were 1,424 providers approved, 571 denied, and 8 pending.</a:t>
            </a:r>
          </a:p>
          <a:p>
            <a:pPr marL="742950" lvl="1" indent="-285750">
              <a:buFont typeface="Arial" panose="020B0604020202020204" pitchFamily="34" charset="0"/>
              <a:buChar char="•"/>
            </a:pPr>
            <a:r>
              <a:rPr lang="en-US" dirty="0"/>
              <a:t>Exemption 2: As of 01/17 /2017, there were 56 providers approved, 70 denied, and 7 pending.</a:t>
            </a:r>
          </a:p>
          <a:p>
            <a:pPr marL="285750" indent="-285750">
              <a:buFont typeface="Arial" panose="020B0604020202020204" pitchFamily="34" charset="0"/>
              <a:buChar char="•"/>
            </a:pPr>
            <a:r>
              <a:rPr lang="en-US" dirty="0"/>
              <a:t>Effective July 2016, violation notices began to be issued. Data is posted online monthly: </a:t>
            </a:r>
            <a:r>
              <a:rPr lang="en-US" dirty="0">
                <a:hlinkClick r:id="rId2"/>
              </a:rPr>
              <a:t>http://www.cdss.ca.gov/inforesources/IHSS-New-Program-Requirements</a:t>
            </a:r>
            <a:r>
              <a:rPr lang="en-US" dirty="0"/>
              <a:t> </a:t>
            </a:r>
          </a:p>
        </p:txBody>
      </p:sp>
    </p:spTree>
    <p:extLst>
      <p:ext uri="{BB962C8B-B14F-4D97-AF65-F5344CB8AC3E}">
        <p14:creationId xmlns:p14="http://schemas.microsoft.com/office/powerpoint/2010/main" val="160515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228600"/>
            <a:ext cx="8915399" cy="523220"/>
          </a:xfrm>
          <a:prstGeom prst="rect">
            <a:avLst/>
          </a:prstGeom>
        </p:spPr>
        <p:txBody>
          <a:bodyPr wrap="square">
            <a:spAutoFit/>
          </a:bodyPr>
          <a:lstStyle/>
          <a:p>
            <a:pPr algn="ctr"/>
            <a:r>
              <a:rPr lang="en-US" sz="2800" b="1" dirty="0">
                <a:solidFill>
                  <a:srgbClr val="0070C0"/>
                </a:solidFill>
                <a:effectLst>
                  <a:outerShdw blurRad="50800" dist="38100" dir="2700000" algn="tl" rotWithShape="0">
                    <a:prstClr val="black">
                      <a:alpha val="40000"/>
                    </a:prstClr>
                  </a:outerShdw>
                </a:effectLst>
              </a:rPr>
              <a:t>IHSS/WPCS Providers Paid Overtime</a:t>
            </a:r>
          </a:p>
        </p:txBody>
      </p:sp>
      <p:sp>
        <p:nvSpPr>
          <p:cNvPr id="5" name="Slide Number Placeholder 3"/>
          <p:cNvSpPr>
            <a:spLocks noGrp="1"/>
          </p:cNvSpPr>
          <p:nvPr>
            <p:ph type="sldNum" sz="quarter" idx="11"/>
          </p:nvPr>
        </p:nvSpPr>
        <p:spPr>
          <a:xfrm>
            <a:off x="8686800" y="5740400"/>
            <a:ext cx="381000" cy="365125"/>
          </a:xfrm>
        </p:spPr>
        <p:txBody>
          <a:bodyPr/>
          <a:lstStyle/>
          <a:p>
            <a:fld id="{5D47A140-31E7-4760-81EE-12A75B487737}" type="slidenum">
              <a:rPr lang="en-US" smtClean="0"/>
              <a:t>11</a:t>
            </a:fld>
            <a:endParaRPr lang="en-US" dirty="0"/>
          </a:p>
        </p:txBody>
      </p:sp>
      <p:pic>
        <p:nvPicPr>
          <p:cNvPr id="3" name="Picture 2"/>
          <p:cNvPicPr>
            <a:picLocks noChangeAspect="1"/>
          </p:cNvPicPr>
          <p:nvPr/>
        </p:nvPicPr>
        <p:blipFill>
          <a:blip r:embed="rId2"/>
          <a:stretch>
            <a:fillRect/>
          </a:stretch>
        </p:blipFill>
        <p:spPr>
          <a:xfrm>
            <a:off x="609600" y="5667375"/>
            <a:ext cx="7096125" cy="876300"/>
          </a:xfrm>
          <a:prstGeom prst="rect">
            <a:avLst/>
          </a:prstGeom>
        </p:spPr>
      </p:pic>
      <p:pic>
        <p:nvPicPr>
          <p:cNvPr id="4" name="Picture 3"/>
          <p:cNvPicPr>
            <a:picLocks noChangeAspect="1"/>
          </p:cNvPicPr>
          <p:nvPr/>
        </p:nvPicPr>
        <p:blipFill>
          <a:blip r:embed="rId3"/>
          <a:stretch>
            <a:fillRect/>
          </a:stretch>
        </p:blipFill>
        <p:spPr>
          <a:xfrm>
            <a:off x="223685" y="914400"/>
            <a:ext cx="8839199" cy="2759422"/>
          </a:xfrm>
          <a:prstGeom prst="rect">
            <a:avLst/>
          </a:prstGeom>
        </p:spPr>
      </p:pic>
    </p:spTree>
    <p:extLst>
      <p:ext uri="{BB962C8B-B14F-4D97-AF65-F5344CB8AC3E}">
        <p14:creationId xmlns:p14="http://schemas.microsoft.com/office/powerpoint/2010/main" val="98952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228600"/>
            <a:ext cx="8915399" cy="523220"/>
          </a:xfrm>
          <a:prstGeom prst="rect">
            <a:avLst/>
          </a:prstGeom>
        </p:spPr>
        <p:txBody>
          <a:bodyPr wrap="square">
            <a:spAutoFit/>
          </a:bodyPr>
          <a:lstStyle/>
          <a:p>
            <a:pPr algn="ctr"/>
            <a:r>
              <a:rPr lang="en-US" sz="2800" b="1" dirty="0">
                <a:solidFill>
                  <a:srgbClr val="0070C0"/>
                </a:solidFill>
                <a:effectLst>
                  <a:outerShdw blurRad="50800" dist="38100" dir="2700000" algn="tl" rotWithShape="0">
                    <a:prstClr val="black">
                      <a:alpha val="40000"/>
                    </a:prstClr>
                  </a:outerShdw>
                </a:effectLst>
              </a:rPr>
              <a:t>IHSS/WPCS Providers Paid Travel Time</a:t>
            </a:r>
          </a:p>
        </p:txBody>
      </p:sp>
      <p:sp>
        <p:nvSpPr>
          <p:cNvPr id="5" name="Slide Number Placeholder 3"/>
          <p:cNvSpPr>
            <a:spLocks noGrp="1"/>
          </p:cNvSpPr>
          <p:nvPr>
            <p:ph type="sldNum" sz="quarter" idx="11"/>
          </p:nvPr>
        </p:nvSpPr>
        <p:spPr>
          <a:xfrm>
            <a:off x="8686800" y="5740400"/>
            <a:ext cx="381000" cy="365125"/>
          </a:xfrm>
        </p:spPr>
        <p:txBody>
          <a:bodyPr/>
          <a:lstStyle/>
          <a:p>
            <a:fld id="{5D47A140-31E7-4760-81EE-12A75B487737}" type="slidenum">
              <a:rPr lang="en-US" smtClean="0"/>
              <a:t>12</a:t>
            </a:fld>
            <a:endParaRPr lang="en-US" dirty="0"/>
          </a:p>
        </p:txBody>
      </p:sp>
      <p:pic>
        <p:nvPicPr>
          <p:cNvPr id="3" name="Picture 2"/>
          <p:cNvPicPr>
            <a:picLocks noChangeAspect="1"/>
          </p:cNvPicPr>
          <p:nvPr/>
        </p:nvPicPr>
        <p:blipFill>
          <a:blip r:embed="rId2"/>
          <a:stretch>
            <a:fillRect/>
          </a:stretch>
        </p:blipFill>
        <p:spPr>
          <a:xfrm>
            <a:off x="762000" y="5729402"/>
            <a:ext cx="7219950" cy="942975"/>
          </a:xfrm>
          <a:prstGeom prst="rect">
            <a:avLst/>
          </a:prstGeom>
        </p:spPr>
      </p:pic>
      <p:pic>
        <p:nvPicPr>
          <p:cNvPr id="2" name="Picture 1"/>
          <p:cNvPicPr>
            <a:picLocks noChangeAspect="1"/>
          </p:cNvPicPr>
          <p:nvPr/>
        </p:nvPicPr>
        <p:blipFill>
          <a:blip r:embed="rId3"/>
          <a:stretch>
            <a:fillRect/>
          </a:stretch>
        </p:blipFill>
        <p:spPr>
          <a:xfrm>
            <a:off x="304800" y="838200"/>
            <a:ext cx="8763000" cy="2995384"/>
          </a:xfrm>
          <a:prstGeom prst="rect">
            <a:avLst/>
          </a:prstGeom>
        </p:spPr>
      </p:pic>
    </p:spTree>
    <p:extLst>
      <p:ext uri="{BB962C8B-B14F-4D97-AF65-F5344CB8AC3E}">
        <p14:creationId xmlns:p14="http://schemas.microsoft.com/office/powerpoint/2010/main" val="7573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228600"/>
            <a:ext cx="8915399" cy="523220"/>
          </a:xfrm>
          <a:prstGeom prst="rect">
            <a:avLst/>
          </a:prstGeom>
        </p:spPr>
        <p:txBody>
          <a:bodyPr wrap="square">
            <a:spAutoFit/>
          </a:bodyPr>
          <a:lstStyle/>
          <a:p>
            <a:pPr algn="ctr"/>
            <a:r>
              <a:rPr lang="en-US" sz="2800" b="1" dirty="0">
                <a:solidFill>
                  <a:srgbClr val="0070C0"/>
                </a:solidFill>
                <a:effectLst>
                  <a:outerShdw blurRad="50800" dist="38100" dir="2700000" algn="tl" rotWithShape="0">
                    <a:prstClr val="black">
                      <a:alpha val="40000"/>
                    </a:prstClr>
                  </a:outerShdw>
                </a:effectLst>
              </a:rPr>
              <a:t>Compensation for Wait Time</a:t>
            </a:r>
          </a:p>
        </p:txBody>
      </p:sp>
      <p:sp>
        <p:nvSpPr>
          <p:cNvPr id="4" name="Slide Number Placeholder 3"/>
          <p:cNvSpPr>
            <a:spLocks noGrp="1"/>
          </p:cNvSpPr>
          <p:nvPr>
            <p:ph type="sldNum" sz="quarter" idx="11"/>
          </p:nvPr>
        </p:nvSpPr>
        <p:spPr>
          <a:xfrm>
            <a:off x="8686800" y="5740400"/>
            <a:ext cx="381000" cy="365125"/>
          </a:xfrm>
        </p:spPr>
        <p:txBody>
          <a:bodyPr/>
          <a:lstStyle/>
          <a:p>
            <a:fld id="{5D47A140-31E7-4760-81EE-12A75B487737}" type="slidenum">
              <a:rPr lang="en-US" smtClean="0"/>
              <a:t>13</a:t>
            </a:fld>
            <a:endParaRPr lang="en-US" dirty="0"/>
          </a:p>
        </p:txBody>
      </p:sp>
      <p:pic>
        <p:nvPicPr>
          <p:cNvPr id="5" name="Picture 4"/>
          <p:cNvPicPr>
            <a:picLocks noChangeAspect="1"/>
          </p:cNvPicPr>
          <p:nvPr/>
        </p:nvPicPr>
        <p:blipFill>
          <a:blip r:embed="rId2"/>
          <a:stretch>
            <a:fillRect/>
          </a:stretch>
        </p:blipFill>
        <p:spPr>
          <a:xfrm>
            <a:off x="762000" y="6000848"/>
            <a:ext cx="7391400" cy="459608"/>
          </a:xfrm>
          <a:prstGeom prst="rect">
            <a:avLst/>
          </a:prstGeom>
        </p:spPr>
      </p:pic>
      <p:pic>
        <p:nvPicPr>
          <p:cNvPr id="2" name="Picture 1"/>
          <p:cNvPicPr>
            <a:picLocks noChangeAspect="1"/>
          </p:cNvPicPr>
          <p:nvPr/>
        </p:nvPicPr>
        <p:blipFill>
          <a:blip r:embed="rId3"/>
          <a:stretch>
            <a:fillRect/>
          </a:stretch>
        </p:blipFill>
        <p:spPr>
          <a:xfrm>
            <a:off x="1409700" y="862873"/>
            <a:ext cx="6096000" cy="4471127"/>
          </a:xfrm>
          <a:prstGeom prst="rect">
            <a:avLst/>
          </a:prstGeom>
        </p:spPr>
      </p:pic>
    </p:spTree>
    <p:extLst>
      <p:ext uri="{BB962C8B-B14F-4D97-AF65-F5344CB8AC3E}">
        <p14:creationId xmlns:p14="http://schemas.microsoft.com/office/powerpoint/2010/main" val="223654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228600"/>
            <a:ext cx="8915399" cy="523220"/>
          </a:xfrm>
          <a:prstGeom prst="rect">
            <a:avLst/>
          </a:prstGeom>
        </p:spPr>
        <p:txBody>
          <a:bodyPr wrap="square">
            <a:spAutoFit/>
          </a:bodyPr>
          <a:lstStyle/>
          <a:p>
            <a:pPr algn="ctr"/>
            <a:r>
              <a:rPr lang="en-US" sz="2800" b="1" dirty="0">
                <a:solidFill>
                  <a:srgbClr val="0070C0"/>
                </a:solidFill>
                <a:effectLst>
                  <a:outerShdw blurRad="50800" dist="38100" dir="2700000" algn="tl" rotWithShape="0">
                    <a:prstClr val="black">
                      <a:alpha val="40000"/>
                    </a:prstClr>
                  </a:outerShdw>
                </a:effectLst>
              </a:rPr>
              <a:t>IHSS/WPCS Providers Approved for Overtime Exemptions</a:t>
            </a:r>
          </a:p>
        </p:txBody>
      </p:sp>
      <p:sp>
        <p:nvSpPr>
          <p:cNvPr id="5" name="Slide Number Placeholder 3"/>
          <p:cNvSpPr>
            <a:spLocks noGrp="1"/>
          </p:cNvSpPr>
          <p:nvPr>
            <p:ph type="sldNum" sz="quarter" idx="11"/>
          </p:nvPr>
        </p:nvSpPr>
        <p:spPr>
          <a:xfrm>
            <a:off x="8686800" y="5740400"/>
            <a:ext cx="381000" cy="365125"/>
          </a:xfrm>
        </p:spPr>
        <p:txBody>
          <a:bodyPr/>
          <a:lstStyle/>
          <a:p>
            <a:fld id="{5D47A140-31E7-4760-81EE-12A75B487737}" type="slidenum">
              <a:rPr lang="en-US" smtClean="0"/>
              <a:t>14</a:t>
            </a:fld>
            <a:endParaRPr lang="en-US" dirty="0"/>
          </a:p>
        </p:txBody>
      </p:sp>
      <p:pic>
        <p:nvPicPr>
          <p:cNvPr id="3" name="Picture 2"/>
          <p:cNvPicPr>
            <a:picLocks noChangeAspect="1"/>
          </p:cNvPicPr>
          <p:nvPr/>
        </p:nvPicPr>
        <p:blipFill>
          <a:blip r:embed="rId2"/>
          <a:stretch>
            <a:fillRect/>
          </a:stretch>
        </p:blipFill>
        <p:spPr>
          <a:xfrm>
            <a:off x="609600" y="5740400"/>
            <a:ext cx="6831724" cy="660400"/>
          </a:xfrm>
          <a:prstGeom prst="rect">
            <a:avLst/>
          </a:prstGeom>
        </p:spPr>
      </p:pic>
      <p:pic>
        <p:nvPicPr>
          <p:cNvPr id="4" name="Picture 3"/>
          <p:cNvPicPr>
            <a:picLocks noChangeAspect="1"/>
          </p:cNvPicPr>
          <p:nvPr/>
        </p:nvPicPr>
        <p:blipFill>
          <a:blip r:embed="rId3"/>
          <a:stretch>
            <a:fillRect/>
          </a:stretch>
        </p:blipFill>
        <p:spPr>
          <a:xfrm>
            <a:off x="256096" y="751820"/>
            <a:ext cx="8811704" cy="4970352"/>
          </a:xfrm>
          <a:prstGeom prst="rect">
            <a:avLst/>
          </a:prstGeom>
        </p:spPr>
      </p:pic>
    </p:spTree>
    <p:extLst>
      <p:ext uri="{BB962C8B-B14F-4D97-AF65-F5344CB8AC3E}">
        <p14:creationId xmlns:p14="http://schemas.microsoft.com/office/powerpoint/2010/main" val="130132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228600"/>
            <a:ext cx="8915399" cy="523220"/>
          </a:xfrm>
          <a:prstGeom prst="rect">
            <a:avLst/>
          </a:prstGeom>
        </p:spPr>
        <p:txBody>
          <a:bodyPr wrap="square">
            <a:spAutoFit/>
          </a:bodyPr>
          <a:lstStyle/>
          <a:p>
            <a:pPr algn="ctr"/>
            <a:r>
              <a:rPr lang="en-US" sz="2800" b="1" dirty="0">
                <a:solidFill>
                  <a:srgbClr val="0070C0"/>
                </a:solidFill>
                <a:effectLst>
                  <a:outerShdw blurRad="50800" dist="38100" dir="2700000" algn="tl" rotWithShape="0">
                    <a:prstClr val="black">
                      <a:alpha val="40000"/>
                    </a:prstClr>
                  </a:outerShdw>
                </a:effectLst>
              </a:rPr>
              <a:t>IHSS/WPCS Providers Receiving Violations</a:t>
            </a:r>
          </a:p>
        </p:txBody>
      </p:sp>
      <p:sp>
        <p:nvSpPr>
          <p:cNvPr id="5" name="Slide Number Placeholder 3"/>
          <p:cNvSpPr>
            <a:spLocks noGrp="1"/>
          </p:cNvSpPr>
          <p:nvPr>
            <p:ph type="sldNum" sz="quarter" idx="11"/>
          </p:nvPr>
        </p:nvSpPr>
        <p:spPr>
          <a:xfrm>
            <a:off x="8686800" y="5740400"/>
            <a:ext cx="381000" cy="365125"/>
          </a:xfrm>
        </p:spPr>
        <p:txBody>
          <a:bodyPr/>
          <a:lstStyle/>
          <a:p>
            <a:fld id="{5D47A140-31E7-4760-81EE-12A75B487737}" type="slidenum">
              <a:rPr lang="en-US" smtClean="0"/>
              <a:t>15</a:t>
            </a:fld>
            <a:endParaRPr lang="en-US" dirty="0"/>
          </a:p>
        </p:txBody>
      </p:sp>
      <p:pic>
        <p:nvPicPr>
          <p:cNvPr id="3" name="Picture 2"/>
          <p:cNvPicPr>
            <a:picLocks noChangeAspect="1"/>
          </p:cNvPicPr>
          <p:nvPr/>
        </p:nvPicPr>
        <p:blipFill>
          <a:blip r:embed="rId2"/>
          <a:stretch>
            <a:fillRect/>
          </a:stretch>
        </p:blipFill>
        <p:spPr>
          <a:xfrm>
            <a:off x="228601" y="751820"/>
            <a:ext cx="8892394" cy="4658380"/>
          </a:xfrm>
          <a:prstGeom prst="rect">
            <a:avLst/>
          </a:prstGeom>
        </p:spPr>
      </p:pic>
      <p:pic>
        <p:nvPicPr>
          <p:cNvPr id="6" name="Picture 5"/>
          <p:cNvPicPr>
            <a:picLocks noChangeAspect="1"/>
          </p:cNvPicPr>
          <p:nvPr/>
        </p:nvPicPr>
        <p:blipFill rotWithShape="1">
          <a:blip r:embed="rId3"/>
          <a:srcRect r="1863"/>
          <a:stretch/>
        </p:blipFill>
        <p:spPr>
          <a:xfrm>
            <a:off x="427152" y="5491163"/>
            <a:ext cx="8031048" cy="1081624"/>
          </a:xfrm>
          <a:prstGeom prst="rect">
            <a:avLst/>
          </a:prstGeom>
        </p:spPr>
      </p:pic>
    </p:spTree>
    <p:extLst>
      <p:ext uri="{BB962C8B-B14F-4D97-AF65-F5344CB8AC3E}">
        <p14:creationId xmlns:p14="http://schemas.microsoft.com/office/powerpoint/2010/main" val="72907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228600"/>
            <a:ext cx="8915399" cy="523220"/>
          </a:xfrm>
          <a:prstGeom prst="rect">
            <a:avLst/>
          </a:prstGeom>
        </p:spPr>
        <p:txBody>
          <a:bodyPr wrap="square">
            <a:spAutoFit/>
          </a:bodyPr>
          <a:lstStyle/>
          <a:p>
            <a:pPr algn="ctr"/>
            <a:r>
              <a:rPr lang="en-US" sz="2800" b="1" dirty="0">
                <a:solidFill>
                  <a:srgbClr val="0070C0"/>
                </a:solidFill>
                <a:effectLst>
                  <a:outerShdw blurRad="50800" dist="38100" dir="2700000" algn="tl" rotWithShape="0">
                    <a:prstClr val="black">
                      <a:alpha val="40000"/>
                    </a:prstClr>
                  </a:outerShdw>
                </a:effectLst>
              </a:rPr>
              <a:t>IHSS/WPCS Providers with Violations</a:t>
            </a:r>
          </a:p>
        </p:txBody>
      </p:sp>
      <p:sp>
        <p:nvSpPr>
          <p:cNvPr id="5" name="Slide Number Placeholder 3"/>
          <p:cNvSpPr>
            <a:spLocks noGrp="1"/>
          </p:cNvSpPr>
          <p:nvPr>
            <p:ph type="sldNum" sz="quarter" idx="11"/>
          </p:nvPr>
        </p:nvSpPr>
        <p:spPr>
          <a:xfrm>
            <a:off x="8686800" y="5740400"/>
            <a:ext cx="381000" cy="365125"/>
          </a:xfrm>
        </p:spPr>
        <p:txBody>
          <a:bodyPr/>
          <a:lstStyle/>
          <a:p>
            <a:fld id="{5D47A140-31E7-4760-81EE-12A75B487737}" type="slidenum">
              <a:rPr lang="en-US" smtClean="0"/>
              <a:t>16</a:t>
            </a:fld>
            <a:endParaRPr lang="en-US" dirty="0"/>
          </a:p>
        </p:txBody>
      </p:sp>
      <p:pic>
        <p:nvPicPr>
          <p:cNvPr id="4" name="Picture 3"/>
          <p:cNvPicPr>
            <a:picLocks noChangeAspect="1"/>
          </p:cNvPicPr>
          <p:nvPr/>
        </p:nvPicPr>
        <p:blipFill>
          <a:blip r:embed="rId2"/>
          <a:stretch>
            <a:fillRect/>
          </a:stretch>
        </p:blipFill>
        <p:spPr>
          <a:xfrm>
            <a:off x="457200" y="5734524"/>
            <a:ext cx="7990788" cy="742002"/>
          </a:xfrm>
          <a:prstGeom prst="rect">
            <a:avLst/>
          </a:prstGeom>
        </p:spPr>
      </p:pic>
      <p:pic>
        <p:nvPicPr>
          <p:cNvPr id="3" name="Picture 2"/>
          <p:cNvPicPr>
            <a:picLocks noChangeAspect="1"/>
          </p:cNvPicPr>
          <p:nvPr/>
        </p:nvPicPr>
        <p:blipFill>
          <a:blip r:embed="rId3"/>
          <a:stretch>
            <a:fillRect/>
          </a:stretch>
        </p:blipFill>
        <p:spPr>
          <a:xfrm>
            <a:off x="304800" y="914400"/>
            <a:ext cx="8763000" cy="1708509"/>
          </a:xfrm>
          <a:prstGeom prst="rect">
            <a:avLst/>
          </a:prstGeom>
        </p:spPr>
      </p:pic>
    </p:spTree>
    <p:extLst>
      <p:ext uri="{BB962C8B-B14F-4D97-AF65-F5344CB8AC3E}">
        <p14:creationId xmlns:p14="http://schemas.microsoft.com/office/powerpoint/2010/main" val="309195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239000" cy="762000"/>
          </a:xfrm>
        </p:spPr>
        <p:txBody>
          <a:bodyPr/>
          <a:lstStyle/>
          <a:p>
            <a:r>
              <a:rPr lang="en-US" sz="4800" dirty="0">
                <a:solidFill>
                  <a:srgbClr val="C00000"/>
                </a:solidFill>
              </a:rPr>
              <a:t>Electronic Timesheets</a:t>
            </a:r>
          </a:p>
        </p:txBody>
      </p:sp>
      <p:sp>
        <p:nvSpPr>
          <p:cNvPr id="3" name="Content Placeholder 2"/>
          <p:cNvSpPr>
            <a:spLocks noGrp="1"/>
          </p:cNvSpPr>
          <p:nvPr>
            <p:ph idx="1"/>
          </p:nvPr>
        </p:nvSpPr>
        <p:spPr>
          <a:xfrm>
            <a:off x="1066800" y="1371600"/>
            <a:ext cx="7467600" cy="4419600"/>
          </a:xfrm>
        </p:spPr>
        <p:txBody>
          <a:bodyPr>
            <a:normAutofit/>
          </a:bodyPr>
          <a:lstStyle/>
          <a:p>
            <a:r>
              <a:rPr lang="en-US" sz="2000" dirty="0">
                <a:solidFill>
                  <a:schemeClr val="bg2">
                    <a:lumMod val="10000"/>
                  </a:schemeClr>
                </a:solidFill>
              </a:rPr>
              <a:t>CDSS has been working with stakeholders including providers, recipients, labor organizations, counties, CWDA and CAPA to implement a voluntary electronic timesheet option. This will expedite provider payments by eliminating mailing time for timesheets.  It also will support accurate timesheet completion, and prevent provider overtime violations by giving immediate feedback to the provider while they are completing a timesheet. </a:t>
            </a:r>
          </a:p>
          <a:p>
            <a:pPr marL="0" indent="0">
              <a:buNone/>
            </a:pPr>
            <a:endParaRPr lang="en-US" sz="2000" dirty="0">
              <a:solidFill>
                <a:schemeClr val="bg2">
                  <a:lumMod val="10000"/>
                </a:schemeClr>
              </a:solidFill>
            </a:endParaRPr>
          </a:p>
          <a:p>
            <a:r>
              <a:rPr lang="en-US" sz="2000" dirty="0">
                <a:solidFill>
                  <a:schemeClr val="bg2">
                    <a:lumMod val="10000"/>
                  </a:schemeClr>
                </a:solidFill>
              </a:rPr>
              <a:t>The electronic timesheet functionality can benefit all providers, even those who do not enroll in the electronic timesheet service, because they will be able to create an online account and view the history of processed timesheets including payment information, hours submitted and any exception messages. </a:t>
            </a:r>
          </a:p>
          <a:p>
            <a:pPr marL="0" indent="0">
              <a:buNone/>
            </a:pPr>
            <a:endParaRPr lang="en-US" sz="2000" dirty="0">
              <a:solidFill>
                <a:schemeClr val="bg2">
                  <a:lumMod val="10000"/>
                </a:schemeClr>
              </a:solidFill>
            </a:endParaRPr>
          </a:p>
          <a:p>
            <a:pPr marL="0" indent="0">
              <a:buNone/>
            </a:pPr>
            <a:endParaRPr lang="en-US" sz="4100" b="1" dirty="0">
              <a:solidFill>
                <a:schemeClr val="bg2">
                  <a:lumMod val="10000"/>
                </a:schemeClr>
              </a:solidFill>
            </a:endParaRPr>
          </a:p>
          <a:p>
            <a:pPr marL="0" indent="0">
              <a:buNone/>
            </a:pPr>
            <a:endParaRPr lang="en-US" sz="4100" b="1" dirty="0">
              <a:solidFill>
                <a:schemeClr val="bg2">
                  <a:lumMod val="10000"/>
                </a:schemeClr>
              </a:solidFill>
            </a:endParaRPr>
          </a:p>
          <a:p>
            <a:pPr marL="0" indent="0">
              <a:buNone/>
            </a:pPr>
            <a:endParaRPr lang="en-US" sz="3800" dirty="0">
              <a:solidFill>
                <a:schemeClr val="tx1"/>
              </a:solidFill>
            </a:endParaRPr>
          </a:p>
          <a:p>
            <a:pPr marL="0" indent="0">
              <a:buNone/>
            </a:pPr>
            <a:endParaRPr lang="en-US" b="1"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5D47A140-31E7-4760-81EE-12A75B487737}" type="slidenum">
              <a:rPr lang="en-US" smtClean="0"/>
              <a:t>17</a:t>
            </a:fld>
            <a:endParaRPr lang="en-US" dirty="0"/>
          </a:p>
        </p:txBody>
      </p:sp>
    </p:spTree>
    <p:extLst>
      <p:ext uri="{BB962C8B-B14F-4D97-AF65-F5344CB8AC3E}">
        <p14:creationId xmlns:p14="http://schemas.microsoft.com/office/powerpoint/2010/main" val="74288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239000" cy="914400"/>
          </a:xfrm>
        </p:spPr>
        <p:txBody>
          <a:bodyPr/>
          <a:lstStyle/>
          <a:p>
            <a:r>
              <a:rPr lang="en-US" sz="3200" dirty="0">
                <a:solidFill>
                  <a:srgbClr val="C00000"/>
                </a:solidFill>
              </a:rPr>
              <a:t>Electronic Timesheets – Timeline and Activities</a:t>
            </a:r>
          </a:p>
        </p:txBody>
      </p:sp>
      <p:sp>
        <p:nvSpPr>
          <p:cNvPr id="3" name="Content Placeholder 2"/>
          <p:cNvSpPr>
            <a:spLocks noGrp="1"/>
          </p:cNvSpPr>
          <p:nvPr>
            <p:ph idx="1"/>
          </p:nvPr>
        </p:nvSpPr>
        <p:spPr>
          <a:xfrm>
            <a:off x="1028700" y="1600200"/>
            <a:ext cx="7467600" cy="4572000"/>
          </a:xfrm>
        </p:spPr>
        <p:txBody>
          <a:bodyPr>
            <a:normAutofit/>
          </a:bodyPr>
          <a:lstStyle/>
          <a:p>
            <a:pPr>
              <a:buFont typeface="Arial" panose="020B0604020202020204" pitchFamily="34" charset="0"/>
              <a:buChar char="•"/>
            </a:pPr>
            <a:r>
              <a:rPr lang="en-US" sz="1950" b="1" dirty="0">
                <a:solidFill>
                  <a:schemeClr val="bg2">
                    <a:lumMod val="10000"/>
                  </a:schemeClr>
                </a:solidFill>
              </a:rPr>
              <a:t>December 2016 </a:t>
            </a:r>
            <a:r>
              <a:rPr lang="en-US" sz="1950" dirty="0">
                <a:solidFill>
                  <a:schemeClr val="bg2">
                    <a:lumMod val="10000"/>
                  </a:schemeClr>
                </a:solidFill>
              </a:rPr>
              <a:t>– User group sessions were conducted with IHSS providers and recipients to solicit direct feedback from them on the new electronic timesheet service.</a:t>
            </a:r>
          </a:p>
          <a:p>
            <a:pPr>
              <a:buFont typeface="Arial" panose="020B0604020202020204" pitchFamily="34" charset="0"/>
              <a:buChar char="•"/>
            </a:pPr>
            <a:r>
              <a:rPr lang="en-US" sz="1950" b="1" dirty="0">
                <a:solidFill>
                  <a:schemeClr val="bg2">
                    <a:lumMod val="10000"/>
                  </a:schemeClr>
                </a:solidFill>
              </a:rPr>
              <a:t>January 2017 </a:t>
            </a:r>
            <a:r>
              <a:rPr lang="en-US" sz="1950" dirty="0">
                <a:solidFill>
                  <a:schemeClr val="bg2">
                    <a:lumMod val="10000"/>
                  </a:schemeClr>
                </a:solidFill>
              </a:rPr>
              <a:t>– Conducted stakeholder group sessions to provide an overview of the electronic timesheet service to counties, public authorities and the labor organizations.</a:t>
            </a:r>
          </a:p>
          <a:p>
            <a:pPr>
              <a:buFont typeface="Arial" panose="020B0604020202020204" pitchFamily="34" charset="0"/>
              <a:buChar char="•"/>
            </a:pPr>
            <a:r>
              <a:rPr lang="en-US" sz="1950" b="1" dirty="0">
                <a:solidFill>
                  <a:schemeClr val="bg2">
                    <a:lumMod val="10000"/>
                  </a:schemeClr>
                </a:solidFill>
              </a:rPr>
              <a:t>March 2017 </a:t>
            </a:r>
            <a:r>
              <a:rPr lang="en-US" sz="1950" dirty="0">
                <a:solidFill>
                  <a:schemeClr val="bg2">
                    <a:lumMod val="10000"/>
                  </a:schemeClr>
                </a:solidFill>
              </a:rPr>
              <a:t>– Draft ACL is scheduled to be released for stakeholder review.</a:t>
            </a:r>
          </a:p>
          <a:p>
            <a:pPr>
              <a:buFont typeface="Arial" panose="020B0604020202020204" pitchFamily="34" charset="0"/>
              <a:buChar char="•"/>
            </a:pPr>
            <a:r>
              <a:rPr lang="en-US" sz="1950" b="1" dirty="0">
                <a:solidFill>
                  <a:schemeClr val="bg2">
                    <a:lumMod val="10000"/>
                  </a:schemeClr>
                </a:solidFill>
              </a:rPr>
              <a:t>April 2017 </a:t>
            </a:r>
            <a:r>
              <a:rPr lang="en-US" sz="1950" dirty="0">
                <a:solidFill>
                  <a:schemeClr val="bg2">
                    <a:lumMod val="10000"/>
                  </a:schemeClr>
                </a:solidFill>
              </a:rPr>
              <a:t>- CDSS will send outreach mailing to the recipients and providers in the pilot counties.</a:t>
            </a:r>
          </a:p>
          <a:p>
            <a:pPr>
              <a:buFont typeface="Arial" panose="020B0604020202020204" pitchFamily="34" charset="0"/>
              <a:buChar char="•"/>
            </a:pPr>
            <a:r>
              <a:rPr lang="en-US" sz="1950" b="1" dirty="0">
                <a:solidFill>
                  <a:schemeClr val="bg2">
                    <a:lumMod val="10000"/>
                  </a:schemeClr>
                </a:solidFill>
              </a:rPr>
              <a:t>May 2017 </a:t>
            </a:r>
            <a:r>
              <a:rPr lang="en-US" sz="1950" dirty="0">
                <a:solidFill>
                  <a:schemeClr val="bg2">
                    <a:lumMod val="10000"/>
                  </a:schemeClr>
                </a:solidFill>
              </a:rPr>
              <a:t>– Implement in the three pilot counties – Sacramento, Yolo and Riverside. </a:t>
            </a:r>
          </a:p>
          <a:p>
            <a:pPr>
              <a:buFont typeface="Arial" panose="020B0604020202020204" pitchFamily="34" charset="0"/>
              <a:buChar char="•"/>
            </a:pPr>
            <a:r>
              <a:rPr lang="en-US" sz="1950" b="1" dirty="0">
                <a:solidFill>
                  <a:schemeClr val="bg2">
                    <a:lumMod val="10000"/>
                  </a:schemeClr>
                </a:solidFill>
              </a:rPr>
              <a:t>July 2017 </a:t>
            </a:r>
            <a:r>
              <a:rPr lang="en-US" sz="1950" dirty="0">
                <a:solidFill>
                  <a:schemeClr val="bg2">
                    <a:lumMod val="10000"/>
                  </a:schemeClr>
                </a:solidFill>
              </a:rPr>
              <a:t>– Target date for statewide implementation pending the outcome of the pilot. </a:t>
            </a:r>
            <a:endParaRPr lang="en-US" sz="1950" u="sng" dirty="0">
              <a:solidFill>
                <a:schemeClr val="bg2">
                  <a:lumMod val="10000"/>
                </a:schemeClr>
              </a:solidFill>
            </a:endParaRPr>
          </a:p>
          <a:p>
            <a:pPr>
              <a:buFont typeface="Arial" panose="020B0604020202020204" pitchFamily="34" charset="0"/>
              <a:buChar char="•"/>
            </a:pPr>
            <a:endParaRPr lang="en-US" sz="2000" dirty="0">
              <a:solidFill>
                <a:schemeClr val="bg2">
                  <a:lumMod val="10000"/>
                </a:schemeClr>
              </a:solidFill>
            </a:endParaRPr>
          </a:p>
          <a:p>
            <a:pPr marL="0" indent="0">
              <a:buNone/>
            </a:pPr>
            <a:endParaRPr lang="en-US" sz="2000" dirty="0">
              <a:solidFill>
                <a:schemeClr val="bg2">
                  <a:lumMod val="10000"/>
                </a:schemeClr>
              </a:solidFill>
            </a:endParaRPr>
          </a:p>
          <a:p>
            <a:pPr marL="0" indent="0">
              <a:buNone/>
            </a:pPr>
            <a:endParaRPr lang="en-US" sz="2000" u="sng" dirty="0">
              <a:solidFill>
                <a:schemeClr val="bg2">
                  <a:lumMod val="10000"/>
                </a:schemeClr>
              </a:solidFill>
            </a:endParaRPr>
          </a:p>
          <a:p>
            <a:pPr marL="0" indent="0">
              <a:buNone/>
            </a:pPr>
            <a:endParaRPr lang="en-US" sz="4100" b="1" dirty="0">
              <a:solidFill>
                <a:schemeClr val="bg2">
                  <a:lumMod val="10000"/>
                </a:schemeClr>
              </a:solidFill>
            </a:endParaRPr>
          </a:p>
          <a:p>
            <a:pPr marL="0" indent="0">
              <a:buNone/>
            </a:pPr>
            <a:endParaRPr lang="en-US" sz="4100" b="1" dirty="0">
              <a:solidFill>
                <a:schemeClr val="bg2">
                  <a:lumMod val="10000"/>
                </a:schemeClr>
              </a:solidFill>
            </a:endParaRPr>
          </a:p>
          <a:p>
            <a:pPr marL="0" indent="0">
              <a:buNone/>
            </a:pPr>
            <a:endParaRPr lang="en-US" sz="3800" dirty="0">
              <a:solidFill>
                <a:schemeClr val="tx1"/>
              </a:solidFill>
            </a:endParaRPr>
          </a:p>
          <a:p>
            <a:pPr marL="0" indent="0">
              <a:buNone/>
            </a:pPr>
            <a:endParaRPr lang="en-US" b="1"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5D47A140-31E7-4760-81EE-12A75B487737}" type="slidenum">
              <a:rPr lang="en-US" smtClean="0"/>
              <a:t>18</a:t>
            </a:fld>
            <a:endParaRPr lang="en-US" dirty="0"/>
          </a:p>
        </p:txBody>
      </p:sp>
    </p:spTree>
    <p:extLst>
      <p:ext uri="{BB962C8B-B14F-4D97-AF65-F5344CB8AC3E}">
        <p14:creationId xmlns:p14="http://schemas.microsoft.com/office/powerpoint/2010/main" val="54478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762000"/>
          </a:xfrm>
        </p:spPr>
        <p:txBody>
          <a:bodyPr/>
          <a:lstStyle/>
          <a:p>
            <a:pPr algn="ctr"/>
            <a:r>
              <a:rPr lang="en-US" sz="4800" dirty="0">
                <a:solidFill>
                  <a:srgbClr val="C00000"/>
                </a:solidFill>
              </a:rPr>
              <a:t>Electronic Visit Verification</a:t>
            </a:r>
          </a:p>
        </p:txBody>
      </p:sp>
      <p:sp>
        <p:nvSpPr>
          <p:cNvPr id="3" name="Content Placeholder 2"/>
          <p:cNvSpPr>
            <a:spLocks noGrp="1"/>
          </p:cNvSpPr>
          <p:nvPr>
            <p:ph idx="1"/>
          </p:nvPr>
        </p:nvSpPr>
        <p:spPr>
          <a:xfrm>
            <a:off x="628650" y="1520170"/>
            <a:ext cx="7886700" cy="4572000"/>
          </a:xfrm>
        </p:spPr>
        <p:txBody>
          <a:bodyPr>
            <a:normAutofit fontScale="92500"/>
          </a:bodyPr>
          <a:lstStyle/>
          <a:p>
            <a:pPr marL="0" indent="0">
              <a:buNone/>
            </a:pPr>
            <a:r>
              <a:rPr lang="en-US" sz="2600" dirty="0">
                <a:solidFill>
                  <a:schemeClr val="bg2">
                    <a:lumMod val="10000"/>
                  </a:schemeClr>
                </a:solidFill>
              </a:rPr>
              <a:t>The Federal 21st Century Cures Act was signed December 2016. It mandates all states to require Electronic Visit Verification (EVV) by January 2019.</a:t>
            </a:r>
          </a:p>
          <a:p>
            <a:endParaRPr lang="en-US" sz="2600" dirty="0">
              <a:solidFill>
                <a:schemeClr val="bg2">
                  <a:lumMod val="10000"/>
                </a:schemeClr>
              </a:solidFill>
            </a:endParaRPr>
          </a:p>
          <a:p>
            <a:r>
              <a:rPr lang="en-US" sz="2600" dirty="0">
                <a:solidFill>
                  <a:schemeClr val="bg2">
                    <a:lumMod val="10000"/>
                  </a:schemeClr>
                </a:solidFill>
              </a:rPr>
              <a:t>EVV requires capturing daily start and stop time, and the type of each service provided.  Neither are currently captured in the IHSS Program.</a:t>
            </a:r>
          </a:p>
          <a:p>
            <a:endParaRPr lang="en-US" sz="2600" dirty="0">
              <a:solidFill>
                <a:schemeClr val="bg2">
                  <a:lumMod val="10000"/>
                </a:schemeClr>
              </a:solidFill>
            </a:endParaRPr>
          </a:p>
          <a:p>
            <a:r>
              <a:rPr lang="en-US" sz="2600" dirty="0">
                <a:solidFill>
                  <a:schemeClr val="bg2">
                    <a:lumMod val="10000"/>
                  </a:schemeClr>
                </a:solidFill>
              </a:rPr>
              <a:t>CDSS is assessing these new requirements and their impact to the IHSS program.  Any approach for implementation will include extensive stakeholder participation.</a:t>
            </a:r>
          </a:p>
          <a:p>
            <a:pPr marL="0" indent="0">
              <a:buNone/>
            </a:pPr>
            <a:endParaRPr lang="en-US" sz="2000" dirty="0">
              <a:solidFill>
                <a:schemeClr val="bg2">
                  <a:lumMod val="10000"/>
                </a:schemeClr>
              </a:solidFill>
            </a:endParaRPr>
          </a:p>
          <a:p>
            <a:pPr marL="0" indent="0">
              <a:buNone/>
            </a:pPr>
            <a:endParaRPr lang="en-US" sz="2000" u="sng" dirty="0">
              <a:solidFill>
                <a:schemeClr val="bg2">
                  <a:lumMod val="10000"/>
                </a:schemeClr>
              </a:solidFill>
            </a:endParaRPr>
          </a:p>
          <a:p>
            <a:pPr marL="0" indent="0">
              <a:buNone/>
            </a:pPr>
            <a:endParaRPr lang="en-US" sz="4100" b="1" dirty="0">
              <a:solidFill>
                <a:schemeClr val="bg2">
                  <a:lumMod val="10000"/>
                </a:schemeClr>
              </a:solidFill>
            </a:endParaRPr>
          </a:p>
          <a:p>
            <a:pPr marL="0" indent="0">
              <a:buNone/>
            </a:pPr>
            <a:endParaRPr lang="en-US" sz="4100" b="1" dirty="0">
              <a:solidFill>
                <a:schemeClr val="bg2">
                  <a:lumMod val="10000"/>
                </a:schemeClr>
              </a:solidFill>
            </a:endParaRPr>
          </a:p>
          <a:p>
            <a:pPr marL="0" indent="0">
              <a:buNone/>
            </a:pPr>
            <a:endParaRPr lang="en-US" sz="3800" dirty="0">
              <a:solidFill>
                <a:schemeClr val="tx1"/>
              </a:solidFill>
            </a:endParaRPr>
          </a:p>
          <a:p>
            <a:pPr marL="0" indent="0">
              <a:buNone/>
            </a:pPr>
            <a:endParaRPr lang="en-US" b="1"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5D47A140-31E7-4760-81EE-12A75B487737}" type="slidenum">
              <a:rPr lang="en-US" smtClean="0"/>
              <a:t>19</a:t>
            </a:fld>
            <a:endParaRPr lang="en-US" dirty="0"/>
          </a:p>
        </p:txBody>
      </p:sp>
    </p:spTree>
    <p:extLst>
      <p:ext uri="{BB962C8B-B14F-4D97-AF65-F5344CB8AC3E}">
        <p14:creationId xmlns:p14="http://schemas.microsoft.com/office/powerpoint/2010/main" val="176150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382000" cy="1143000"/>
          </a:xfrm>
        </p:spPr>
        <p:txBody>
          <a:bodyPr/>
          <a:lstStyle/>
          <a:p>
            <a:r>
              <a:rPr lang="en-US" sz="4400" dirty="0">
                <a:ln w="12700">
                  <a:solidFill>
                    <a:srgbClr val="675D59"/>
                  </a:solidFill>
                </a:ln>
                <a:solidFill>
                  <a:srgbClr val="C00000"/>
                </a:solidFill>
              </a:rPr>
              <a:t>In-Home Supportive Services (IHSS)</a:t>
            </a:r>
            <a:endParaRPr lang="en-US" dirty="0"/>
          </a:p>
        </p:txBody>
      </p:sp>
      <p:sp>
        <p:nvSpPr>
          <p:cNvPr id="8" name="Content Placeholder 7"/>
          <p:cNvSpPr>
            <a:spLocks noGrp="1"/>
          </p:cNvSpPr>
          <p:nvPr>
            <p:ph idx="1"/>
          </p:nvPr>
        </p:nvSpPr>
        <p:spPr>
          <a:xfrm>
            <a:off x="609600" y="1143000"/>
            <a:ext cx="8305800" cy="5486400"/>
          </a:xfrm>
        </p:spPr>
        <p:txBody>
          <a:bodyPr>
            <a:normAutofit fontScale="92500" lnSpcReduction="20000"/>
          </a:bodyPr>
          <a:lstStyle/>
          <a:p>
            <a:pPr marL="0" indent="0">
              <a:buNone/>
            </a:pPr>
            <a:r>
              <a:rPr lang="en-US" dirty="0">
                <a:solidFill>
                  <a:schemeClr val="bg2">
                    <a:lumMod val="10000"/>
                  </a:schemeClr>
                </a:solidFill>
              </a:rPr>
              <a:t>The IHSS Program has a long rich history of service and has been in operation for over 40 years.  It is the largest program of its kind in the United States.</a:t>
            </a:r>
          </a:p>
          <a:p>
            <a:r>
              <a:rPr lang="en-US" sz="2600" dirty="0">
                <a:solidFill>
                  <a:schemeClr val="bg2">
                    <a:lumMod val="10000"/>
                  </a:schemeClr>
                </a:solidFill>
              </a:rPr>
              <a:t>Key tenets of IHSS: </a:t>
            </a:r>
          </a:p>
          <a:p>
            <a:pPr lvl="1">
              <a:buFont typeface="Arial" panose="020B0604020202020204" pitchFamily="34" charset="0"/>
              <a:buChar char="•"/>
            </a:pPr>
            <a:r>
              <a:rPr lang="en-US" sz="2600" dirty="0">
                <a:solidFill>
                  <a:schemeClr val="bg2">
                    <a:lumMod val="10000"/>
                  </a:schemeClr>
                </a:solidFill>
              </a:rPr>
              <a:t>It affords recipients the ability to remain safely in their homes/communities in lieu of institutionalization.</a:t>
            </a:r>
          </a:p>
          <a:p>
            <a:pPr lvl="1">
              <a:buFont typeface="Arial" panose="020B0604020202020204" pitchFamily="34" charset="0"/>
              <a:buChar char="•"/>
            </a:pPr>
            <a:r>
              <a:rPr lang="en-US" sz="2600" dirty="0">
                <a:solidFill>
                  <a:schemeClr val="bg2">
                    <a:lumMod val="10000"/>
                  </a:schemeClr>
                </a:solidFill>
              </a:rPr>
              <a:t>Recipients direct the care including: hiring/firing, scheduling, training and supervising their provider</a:t>
            </a:r>
          </a:p>
          <a:p>
            <a:pPr marL="0" indent="0">
              <a:buNone/>
            </a:pPr>
            <a:endParaRPr lang="en-US" sz="1800" dirty="0"/>
          </a:p>
          <a:p>
            <a:pPr marL="0" indent="0">
              <a:buNone/>
            </a:pPr>
            <a:r>
              <a:rPr lang="en-US" dirty="0">
                <a:solidFill>
                  <a:schemeClr val="bg2">
                    <a:lumMod val="10000"/>
                  </a:schemeClr>
                </a:solidFill>
              </a:rPr>
              <a:t>California is a national leader in providing home and community based services.  It is one of only three states that has successfully “rebalanced” long-term supports and services to home and community based care.</a:t>
            </a:r>
          </a:p>
          <a:p>
            <a:r>
              <a:rPr lang="en-US" sz="2600" dirty="0">
                <a:solidFill>
                  <a:schemeClr val="bg2">
                    <a:lumMod val="10000"/>
                  </a:schemeClr>
                </a:solidFill>
              </a:rPr>
              <a:t>CA spends over 54% on long term care costs for home and community-based services (HCBS).</a:t>
            </a:r>
          </a:p>
          <a:p>
            <a:r>
              <a:rPr lang="en-US" sz="2600" dirty="0">
                <a:solidFill>
                  <a:schemeClr val="bg2">
                    <a:lumMod val="10000"/>
                  </a:schemeClr>
                </a:solidFill>
              </a:rPr>
              <a:t>IHSS represents over 95% of these services.</a:t>
            </a:r>
          </a:p>
          <a:p>
            <a:pPr marL="0" indent="0">
              <a:buNone/>
            </a:pPr>
            <a:endParaRPr lang="en-US"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5D47A140-31E7-4760-81EE-12A75B487737}" type="slidenum">
              <a:rPr lang="en-US" smtClean="0"/>
              <a:t>2</a:t>
            </a:fld>
            <a:endParaRPr lang="en-US" dirty="0"/>
          </a:p>
        </p:txBody>
      </p:sp>
    </p:spTree>
    <p:extLst>
      <p:ext uri="{BB962C8B-B14F-4D97-AF65-F5344CB8AC3E}">
        <p14:creationId xmlns:p14="http://schemas.microsoft.com/office/powerpoint/2010/main" val="347114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noAutofit/>
          </a:bodyPr>
          <a:lstStyle/>
          <a:p>
            <a:r>
              <a:rPr lang="en-US" sz="4400" dirty="0">
                <a:solidFill>
                  <a:srgbClr val="C00000"/>
                </a:solidFill>
              </a:rPr>
              <a:t>IHSS (continued)</a:t>
            </a:r>
            <a:endParaRPr lang="en-US" sz="4400" dirty="0"/>
          </a:p>
        </p:txBody>
      </p:sp>
      <p:sp>
        <p:nvSpPr>
          <p:cNvPr id="3" name="Content Placeholder 2"/>
          <p:cNvSpPr>
            <a:spLocks noGrp="1"/>
          </p:cNvSpPr>
          <p:nvPr>
            <p:ph idx="1"/>
          </p:nvPr>
        </p:nvSpPr>
        <p:spPr>
          <a:xfrm>
            <a:off x="228600" y="1600200"/>
            <a:ext cx="8229600" cy="5029200"/>
          </a:xfrm>
        </p:spPr>
        <p:txBody>
          <a:bodyPr>
            <a:normAutofit/>
          </a:bodyPr>
          <a:lstStyle/>
          <a:p>
            <a:pPr marL="342900" lvl="1" indent="-342900">
              <a:buFont typeface="Arial" pitchFamily="34" charset="0"/>
              <a:buChar char="»"/>
            </a:pPr>
            <a:r>
              <a:rPr lang="en-US" sz="2600" dirty="0"/>
              <a:t>FY 16/17 estimates approximately 491,000 IHSS consumers are authorized an average of 105.2 hours per month at an average monthly cost of $1,408 (absent the cost impacts of overtime).</a:t>
            </a:r>
          </a:p>
          <a:p>
            <a:pPr marL="0" lvl="1" indent="0">
              <a:buNone/>
            </a:pPr>
            <a:endParaRPr lang="en-US" sz="2400" dirty="0">
              <a:solidFill>
                <a:schemeClr val="bg2">
                  <a:lumMod val="10000"/>
                </a:schemeClr>
              </a:solidFill>
            </a:endParaRPr>
          </a:p>
          <a:p>
            <a:pPr marL="342900" lvl="1" indent="-342900">
              <a:buFont typeface="Arial" pitchFamily="34" charset="0"/>
              <a:buChar char="»"/>
            </a:pPr>
            <a:r>
              <a:rPr lang="en-US" sz="2600" dirty="0"/>
              <a:t>These IHSS consumers:</a:t>
            </a:r>
          </a:p>
          <a:p>
            <a:pPr lvl="1">
              <a:buFont typeface="Arial" pitchFamily="34" charset="0"/>
              <a:buChar char="•"/>
            </a:pPr>
            <a:r>
              <a:rPr lang="en-US" sz="2400" dirty="0">
                <a:solidFill>
                  <a:srgbClr val="000000"/>
                </a:solidFill>
              </a:rPr>
              <a:t>15% are 85 years of age or older</a:t>
            </a:r>
          </a:p>
          <a:p>
            <a:pPr lvl="1">
              <a:buFont typeface="Arial" pitchFamily="34" charset="0"/>
              <a:buChar char="•"/>
            </a:pPr>
            <a:r>
              <a:rPr lang="en-US" sz="2400" dirty="0">
                <a:solidFill>
                  <a:srgbClr val="000000"/>
                </a:solidFill>
              </a:rPr>
              <a:t>41% are ages 65-84</a:t>
            </a:r>
          </a:p>
          <a:p>
            <a:pPr lvl="1">
              <a:buFont typeface="Arial" pitchFamily="34" charset="0"/>
              <a:buChar char="•"/>
            </a:pPr>
            <a:r>
              <a:rPr lang="en-US" sz="2400" dirty="0">
                <a:solidFill>
                  <a:srgbClr val="000000"/>
                </a:solidFill>
              </a:rPr>
              <a:t>37% are disabled adults </a:t>
            </a:r>
          </a:p>
          <a:p>
            <a:pPr lvl="1">
              <a:buFont typeface="Arial" pitchFamily="34" charset="0"/>
              <a:buChar char="•"/>
            </a:pPr>
            <a:r>
              <a:rPr lang="en-US" sz="2400" dirty="0">
                <a:solidFill>
                  <a:srgbClr val="000000"/>
                </a:solidFill>
              </a:rPr>
              <a:t>8% are under the age of 21</a:t>
            </a:r>
          </a:p>
          <a:p>
            <a:pPr lvl="1">
              <a:buFont typeface="Arial" pitchFamily="34" charset="0"/>
              <a:buChar char="•"/>
            </a:pPr>
            <a:endParaRPr lang="en-US" sz="2400" dirty="0"/>
          </a:p>
          <a:p>
            <a:pPr marL="457200" lvl="1" indent="0">
              <a:buNone/>
            </a:pPr>
            <a:endParaRPr lang="en-US" sz="2400" dirty="0"/>
          </a:p>
        </p:txBody>
      </p:sp>
      <p:sp>
        <p:nvSpPr>
          <p:cNvPr id="4" name="Slide Number Placeholder 3"/>
          <p:cNvSpPr>
            <a:spLocks noGrp="1"/>
          </p:cNvSpPr>
          <p:nvPr>
            <p:ph type="sldNum" sz="quarter" idx="11"/>
          </p:nvPr>
        </p:nvSpPr>
        <p:spPr/>
        <p:txBody>
          <a:bodyPr/>
          <a:lstStyle/>
          <a:p>
            <a:fld id="{5D47A140-31E7-4760-81EE-12A75B487737}" type="slidenum">
              <a:rPr lang="en-US" smtClean="0"/>
              <a:t>3</a:t>
            </a:fld>
            <a:endParaRPr lang="en-US" dirty="0"/>
          </a:p>
        </p:txBody>
      </p:sp>
    </p:spTree>
    <p:extLst>
      <p:ext uri="{BB962C8B-B14F-4D97-AF65-F5344CB8AC3E}">
        <p14:creationId xmlns:p14="http://schemas.microsoft.com/office/powerpoint/2010/main" val="337614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685800"/>
          </a:xfrm>
        </p:spPr>
        <p:txBody>
          <a:bodyPr>
            <a:noAutofit/>
          </a:bodyPr>
          <a:lstStyle/>
          <a:p>
            <a:r>
              <a:rPr lang="en-US" sz="4000" dirty="0">
                <a:solidFill>
                  <a:srgbClr val="C00000"/>
                </a:solidFill>
              </a:rPr>
              <a:t>IHSS Caseload</a:t>
            </a:r>
            <a:endParaRPr lang="en-US" sz="4000" dirty="0"/>
          </a:p>
        </p:txBody>
      </p:sp>
      <p:sp>
        <p:nvSpPr>
          <p:cNvPr id="5" name="Slide Number Placeholder 4"/>
          <p:cNvSpPr>
            <a:spLocks noGrp="1"/>
          </p:cNvSpPr>
          <p:nvPr>
            <p:ph type="sldNum" sz="quarter" idx="11"/>
          </p:nvPr>
        </p:nvSpPr>
        <p:spPr/>
        <p:txBody>
          <a:bodyPr/>
          <a:lstStyle/>
          <a:p>
            <a:fld id="{5D47A140-31E7-4760-81EE-12A75B487737}" type="slidenum">
              <a:rPr lang="en-US" smtClean="0"/>
              <a:t>4</a:t>
            </a:fld>
            <a:endParaRPr lang="en-US" dirty="0"/>
          </a:p>
        </p:txBody>
      </p:sp>
      <p:sp>
        <p:nvSpPr>
          <p:cNvPr id="6" name="TextBox 5"/>
          <p:cNvSpPr txBox="1"/>
          <p:nvPr/>
        </p:nvSpPr>
        <p:spPr>
          <a:xfrm>
            <a:off x="304800" y="5562600"/>
            <a:ext cx="8305800" cy="1200329"/>
          </a:xfrm>
          <a:prstGeom prst="rect">
            <a:avLst/>
          </a:prstGeom>
          <a:noFill/>
        </p:spPr>
        <p:txBody>
          <a:bodyPr wrap="square" rtlCol="0">
            <a:spAutoFit/>
          </a:bodyPr>
          <a:lstStyle/>
          <a:p>
            <a:r>
              <a:rPr lang="en-US" dirty="0"/>
              <a:t>The Governor’s Budget projects the average monthly caseload for FY 2016-17 will increase 5.3 percent from the previous FY and the caseload for FY 2017-18 will increase by 5.3 percent from FY 2016-17. This reflects a return to historical rates of caseload growth after several years of budget reductions.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34526840"/>
              </p:ext>
            </p:extLst>
          </p:nvPr>
        </p:nvGraphicFramePr>
        <p:xfrm>
          <a:off x="609600" y="838200"/>
          <a:ext cx="7848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616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noAutofit/>
          </a:bodyPr>
          <a:lstStyle/>
          <a:p>
            <a:r>
              <a:rPr lang="en-US" sz="4400" dirty="0">
                <a:solidFill>
                  <a:srgbClr val="C00000"/>
                </a:solidFill>
              </a:rPr>
              <a:t>IHSS Budget</a:t>
            </a:r>
            <a:endParaRPr lang="en-US" sz="4400" dirty="0"/>
          </a:p>
        </p:txBody>
      </p:sp>
      <p:sp>
        <p:nvSpPr>
          <p:cNvPr id="3" name="Content Placeholder 2"/>
          <p:cNvSpPr>
            <a:spLocks noGrp="1"/>
          </p:cNvSpPr>
          <p:nvPr>
            <p:ph idx="1"/>
          </p:nvPr>
        </p:nvSpPr>
        <p:spPr>
          <a:xfrm>
            <a:off x="228600" y="1371600"/>
            <a:ext cx="8458200" cy="5334000"/>
          </a:xfrm>
        </p:spPr>
        <p:txBody>
          <a:bodyPr>
            <a:normAutofit/>
          </a:bodyPr>
          <a:lstStyle/>
          <a:p>
            <a:endParaRPr lang="en-US" sz="1000" dirty="0">
              <a:solidFill>
                <a:schemeClr val="bg2">
                  <a:lumMod val="10000"/>
                </a:schemeClr>
              </a:solidFill>
            </a:endParaRPr>
          </a:p>
          <a:p>
            <a:r>
              <a:rPr lang="en-US" sz="2600" dirty="0">
                <a:solidFill>
                  <a:schemeClr val="tx1"/>
                </a:solidFill>
              </a:rPr>
              <a:t>Today -</a:t>
            </a:r>
            <a:r>
              <a:rPr lang="en-US" dirty="0">
                <a:solidFill>
                  <a:schemeClr val="tx1"/>
                </a:solidFill>
              </a:rPr>
              <a:t> </a:t>
            </a:r>
          </a:p>
          <a:p>
            <a:pPr lvl="1">
              <a:buFont typeface="Arial" pitchFamily="34" charset="0"/>
              <a:buChar char="•"/>
            </a:pPr>
            <a:r>
              <a:rPr lang="en-US" sz="2400" dirty="0"/>
              <a:t>98% of the IHSS Program receives federal funding:</a:t>
            </a:r>
          </a:p>
          <a:p>
            <a:pPr lvl="2">
              <a:buFont typeface="Courier New" panose="02070309020205020404" pitchFamily="49" charset="0"/>
              <a:buChar char="o"/>
            </a:pPr>
            <a:r>
              <a:rPr lang="en-US" sz="2400" dirty="0"/>
              <a:t>50% for the Personal Care Services Program (PCSP), 1993 and IHSS Plus Option (IPO), 2009</a:t>
            </a:r>
          </a:p>
          <a:p>
            <a:pPr lvl="2">
              <a:buFont typeface="Courier New" panose="02070309020205020404" pitchFamily="49" charset="0"/>
              <a:buChar char="o"/>
            </a:pPr>
            <a:r>
              <a:rPr lang="en-US" sz="2400" dirty="0"/>
              <a:t>56%  for the Community First Choice Option (CFCO), December 2011</a:t>
            </a:r>
          </a:p>
          <a:p>
            <a:pPr lvl="1">
              <a:buFont typeface="Arial" pitchFamily="34" charset="0"/>
              <a:buChar char="•"/>
            </a:pPr>
            <a:endParaRPr lang="en-US" sz="1000" dirty="0"/>
          </a:p>
          <a:p>
            <a:pPr lvl="1">
              <a:buFont typeface="Arial" pitchFamily="34" charset="0"/>
              <a:buChar char="•"/>
            </a:pPr>
            <a:r>
              <a:rPr lang="en-US" sz="2400" dirty="0"/>
              <a:t>Less than 2% of the IHSS Program is the IHSS Residual Program (IHSS-R), which is state-and-county funded (65/35)</a:t>
            </a:r>
          </a:p>
          <a:p>
            <a:pPr lvl="1">
              <a:buFont typeface="Arial" pitchFamily="34" charset="0"/>
              <a:buChar char="•"/>
            </a:pPr>
            <a:endParaRPr lang="en-US" sz="2400" dirty="0"/>
          </a:p>
          <a:p>
            <a:pPr lvl="1">
              <a:buFont typeface="Arial" pitchFamily="34" charset="0"/>
              <a:buChar char="•"/>
            </a:pPr>
            <a:r>
              <a:rPr lang="en-US" sz="2400" dirty="0"/>
              <a:t>Effective July 1, 2017, county MOE is eliminated and financial cost-sharing reverts to pre-CCI ratios</a:t>
            </a:r>
          </a:p>
          <a:p>
            <a:pPr marL="457200" lvl="1" indent="0">
              <a:buNone/>
            </a:pPr>
            <a:endParaRPr lang="en-US" sz="2400"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5D47A140-31E7-4760-81EE-12A75B487737}" type="slidenum">
              <a:rPr lang="en-US" smtClean="0"/>
              <a:t>5</a:t>
            </a:fld>
            <a:endParaRPr lang="en-US" dirty="0"/>
          </a:p>
        </p:txBody>
      </p:sp>
    </p:spTree>
    <p:extLst>
      <p:ext uri="{BB962C8B-B14F-4D97-AF65-F5344CB8AC3E}">
        <p14:creationId xmlns:p14="http://schemas.microsoft.com/office/powerpoint/2010/main" val="401816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1678"/>
            <a:ext cx="8382000" cy="838200"/>
          </a:xfrm>
        </p:spPr>
        <p:txBody>
          <a:bodyPr/>
          <a:lstStyle/>
          <a:p>
            <a:r>
              <a:rPr lang="en-US" sz="4000" dirty="0">
                <a:solidFill>
                  <a:srgbClr val="C00000"/>
                </a:solidFill>
              </a:rPr>
              <a:t>IHSS Budget (continued)</a:t>
            </a:r>
            <a:endParaRPr lang="en-US" sz="4000" dirty="0"/>
          </a:p>
        </p:txBody>
      </p:sp>
      <p:sp>
        <p:nvSpPr>
          <p:cNvPr id="3" name="Content Placeholder 2"/>
          <p:cNvSpPr>
            <a:spLocks noGrp="1"/>
          </p:cNvSpPr>
          <p:nvPr>
            <p:ph idx="1"/>
          </p:nvPr>
        </p:nvSpPr>
        <p:spPr>
          <a:xfrm>
            <a:off x="609600" y="1066800"/>
            <a:ext cx="8305800" cy="5562600"/>
          </a:xfrm>
        </p:spPr>
        <p:txBody>
          <a:bodyPr>
            <a:normAutofit fontScale="25000" lnSpcReduction="20000"/>
          </a:bodyPr>
          <a:lstStyle/>
          <a:p>
            <a:endParaRPr lang="en-US" sz="3600" b="1" dirty="0">
              <a:solidFill>
                <a:schemeClr val="bg2">
                  <a:lumMod val="10000"/>
                </a:schemeClr>
              </a:solidFill>
            </a:endParaRPr>
          </a:p>
          <a:p>
            <a:pPr marL="0" indent="0">
              <a:buNone/>
            </a:pPr>
            <a:r>
              <a:rPr lang="en-US" sz="11200" b="1" dirty="0">
                <a:solidFill>
                  <a:schemeClr val="tx1"/>
                </a:solidFill>
              </a:rPr>
              <a:t>COST ASSUMPTIONS TO CALIFORNIA:</a:t>
            </a:r>
          </a:p>
          <a:p>
            <a:pPr marL="0" indent="0">
              <a:buNone/>
            </a:pPr>
            <a:endParaRPr lang="en-US" sz="9600" dirty="0">
              <a:solidFill>
                <a:schemeClr val="tx1"/>
              </a:solidFill>
            </a:endParaRPr>
          </a:p>
          <a:p>
            <a:r>
              <a:rPr lang="en-US" sz="9600" dirty="0">
                <a:solidFill>
                  <a:schemeClr val="tx1"/>
                </a:solidFill>
              </a:rPr>
              <a:t>Implementation of the U.S. Department of Labor regulations that require overtime pay for domestic workers is estimated to cost $921 million ($435.1 million GF) in FY 16-17.</a:t>
            </a:r>
          </a:p>
          <a:p>
            <a:endParaRPr lang="en-US" sz="9600" dirty="0">
              <a:solidFill>
                <a:schemeClr val="tx1"/>
              </a:solidFill>
            </a:endParaRPr>
          </a:p>
          <a:p>
            <a:r>
              <a:rPr lang="en-US" sz="9600" dirty="0">
                <a:solidFill>
                  <a:schemeClr val="tx1"/>
                </a:solidFill>
              </a:rPr>
              <a:t>Increases of $796.2M are due to increase in caseload growth, higher cost per hour, and higher hours per case.</a:t>
            </a:r>
          </a:p>
          <a:p>
            <a:endParaRPr lang="en-US" sz="9600" dirty="0">
              <a:solidFill>
                <a:schemeClr val="tx1"/>
              </a:solidFill>
            </a:endParaRPr>
          </a:p>
          <a:p>
            <a:r>
              <a:rPr lang="en-US" sz="9600" dirty="0">
                <a:solidFill>
                  <a:schemeClr val="tx1"/>
                </a:solidFill>
              </a:rPr>
              <a:t>The estimated IHSS budget for FY 17-18 is $10.6 billion:</a:t>
            </a:r>
          </a:p>
          <a:p>
            <a:pPr lvl="2">
              <a:buFont typeface="Arial" panose="020B0604020202020204" pitchFamily="34" charset="0"/>
              <a:buChar char="•"/>
            </a:pPr>
            <a:r>
              <a:rPr lang="en-US" sz="9600" dirty="0"/>
              <a:t>$5.7B federal</a:t>
            </a:r>
          </a:p>
          <a:p>
            <a:pPr lvl="2">
              <a:buFont typeface="Arial" panose="020B0604020202020204" pitchFamily="34" charset="0"/>
              <a:buChar char="•"/>
            </a:pPr>
            <a:r>
              <a:rPr lang="en-US" sz="9600" dirty="0"/>
              <a:t>$3.1B state</a:t>
            </a:r>
          </a:p>
          <a:p>
            <a:pPr lvl="2">
              <a:buFont typeface="Arial" panose="020B0604020202020204" pitchFamily="34" charset="0"/>
              <a:buChar char="•"/>
            </a:pPr>
            <a:r>
              <a:rPr lang="en-US" sz="9600" dirty="0"/>
              <a:t>$1.8B county</a:t>
            </a:r>
          </a:p>
          <a:p>
            <a:pPr lvl="1">
              <a:buFont typeface="Arial" pitchFamily="34" charset="0"/>
              <a:buChar char="•"/>
            </a:pPr>
            <a:endParaRPr lang="en-US" sz="8600" b="1" dirty="0">
              <a:solidFill>
                <a:srgbClr val="FF0000"/>
              </a:solidFill>
            </a:endParaRPr>
          </a:p>
          <a:p>
            <a:pPr marL="0" indent="0">
              <a:buNone/>
            </a:pPr>
            <a:endParaRPr lang="en-US" sz="8000" dirty="0">
              <a:solidFill>
                <a:schemeClr val="tx1"/>
              </a:solidFill>
            </a:endParaRPr>
          </a:p>
          <a:p>
            <a:pPr lvl="1"/>
            <a:endParaRPr lang="en-US" sz="8000" dirty="0">
              <a:solidFill>
                <a:srgbClr val="FF0000"/>
              </a:solidFill>
            </a:endParaRPr>
          </a:p>
          <a:p>
            <a:pPr lvl="1"/>
            <a:endParaRPr lang="en-US" sz="8000" dirty="0">
              <a:solidFill>
                <a:schemeClr val="bg2">
                  <a:lumMod val="10000"/>
                </a:schemeClr>
              </a:solidFill>
            </a:endParaRPr>
          </a:p>
          <a:p>
            <a:pPr lvl="1"/>
            <a:endParaRPr lang="en-US" sz="8000" dirty="0">
              <a:solidFill>
                <a:schemeClr val="bg2">
                  <a:lumMod val="10000"/>
                </a:schemeClr>
              </a:solidFill>
            </a:endParaRPr>
          </a:p>
          <a:p>
            <a:endParaRPr lang="en-US" sz="8000" dirty="0">
              <a:solidFill>
                <a:schemeClr val="bg2">
                  <a:lumMod val="10000"/>
                </a:schemeClr>
              </a:solidFill>
            </a:endParaRPr>
          </a:p>
          <a:p>
            <a:endParaRPr lang="en-US" sz="8000" dirty="0">
              <a:solidFill>
                <a:schemeClr val="bg2">
                  <a:lumMod val="10000"/>
                </a:schemeClr>
              </a:solidFill>
            </a:endParaRPr>
          </a:p>
          <a:p>
            <a:pPr marL="0" indent="0">
              <a:buNone/>
            </a:pPr>
            <a:endParaRPr lang="en-US" sz="8000" dirty="0">
              <a:solidFill>
                <a:schemeClr val="bg2">
                  <a:lumMod val="10000"/>
                </a:schemeClr>
              </a:solidFill>
            </a:endParaRPr>
          </a:p>
          <a:p>
            <a:pPr marL="0" indent="0">
              <a:buNone/>
            </a:pPr>
            <a:endParaRPr lang="en-US" sz="8000" dirty="0"/>
          </a:p>
        </p:txBody>
      </p:sp>
      <p:sp>
        <p:nvSpPr>
          <p:cNvPr id="4" name="Slide Number Placeholder 3"/>
          <p:cNvSpPr>
            <a:spLocks noGrp="1"/>
          </p:cNvSpPr>
          <p:nvPr>
            <p:ph type="sldNum" sz="quarter" idx="11"/>
          </p:nvPr>
        </p:nvSpPr>
        <p:spPr/>
        <p:txBody>
          <a:bodyPr/>
          <a:lstStyle/>
          <a:p>
            <a:fld id="{5D47A140-31E7-4760-81EE-12A75B487737}" type="slidenum">
              <a:rPr lang="en-US" smtClean="0"/>
              <a:t>6</a:t>
            </a:fld>
            <a:endParaRPr lang="en-US" dirty="0"/>
          </a:p>
        </p:txBody>
      </p:sp>
    </p:spTree>
    <p:extLst>
      <p:ext uri="{BB962C8B-B14F-4D97-AF65-F5344CB8AC3E}">
        <p14:creationId xmlns:p14="http://schemas.microsoft.com/office/powerpoint/2010/main" val="178294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44" y="228600"/>
            <a:ext cx="8386156" cy="1066800"/>
          </a:xfrm>
        </p:spPr>
        <p:txBody>
          <a:bodyPr>
            <a:noAutofit/>
          </a:bodyPr>
          <a:lstStyle/>
          <a:p>
            <a:pPr algn="ctr"/>
            <a:r>
              <a:rPr lang="en-US" sz="4400" dirty="0">
                <a:solidFill>
                  <a:srgbClr val="C00000"/>
                </a:solidFill>
              </a:rPr>
              <a:t>IHSS and CCI</a:t>
            </a:r>
            <a:endParaRPr lang="en-US" sz="4400" dirty="0"/>
          </a:p>
        </p:txBody>
      </p:sp>
      <p:sp>
        <p:nvSpPr>
          <p:cNvPr id="3" name="Content Placeholder 2"/>
          <p:cNvSpPr>
            <a:spLocks noGrp="1"/>
          </p:cNvSpPr>
          <p:nvPr>
            <p:ph idx="1"/>
          </p:nvPr>
        </p:nvSpPr>
        <p:spPr>
          <a:xfrm>
            <a:off x="533400" y="1447800"/>
            <a:ext cx="7772400" cy="4876800"/>
          </a:xfrm>
        </p:spPr>
        <p:txBody>
          <a:bodyPr>
            <a:normAutofit/>
          </a:bodyPr>
          <a:lstStyle/>
          <a:p>
            <a:pPr lvl="0">
              <a:buFont typeface="Arial" panose="020B0604020202020204" pitchFamily="34" charset="0"/>
              <a:buChar char="•"/>
            </a:pPr>
            <a:r>
              <a:rPr lang="en-US" dirty="0">
                <a:solidFill>
                  <a:schemeClr val="tx1"/>
                </a:solidFill>
              </a:rPr>
              <a:t>Although the CCI demonstration project has ended, the pilot program for dual-</a:t>
            </a:r>
            <a:r>
              <a:rPr lang="en-US" dirty="0" err="1">
                <a:solidFill>
                  <a:schemeClr val="tx1"/>
                </a:solidFill>
              </a:rPr>
              <a:t>eligibles</a:t>
            </a:r>
            <a:r>
              <a:rPr lang="en-US" dirty="0">
                <a:solidFill>
                  <a:schemeClr val="tx1"/>
                </a:solidFill>
              </a:rPr>
              <a:t> (Cal </a:t>
            </a:r>
            <a:r>
              <a:rPr lang="en-US" dirty="0" err="1">
                <a:solidFill>
                  <a:schemeClr val="tx1"/>
                </a:solidFill>
              </a:rPr>
              <a:t>MediConnect</a:t>
            </a:r>
            <a:r>
              <a:rPr lang="en-US" dirty="0">
                <a:solidFill>
                  <a:schemeClr val="tx1"/>
                </a:solidFill>
              </a:rPr>
              <a:t>) will continue in the seven CCI counties: </a:t>
            </a:r>
          </a:p>
          <a:p>
            <a:pPr lvl="1">
              <a:buFont typeface="Courier New" panose="02070309020205020404" pitchFamily="49" charset="0"/>
              <a:buChar char="o"/>
            </a:pPr>
            <a:r>
              <a:rPr lang="en-US" dirty="0"/>
              <a:t>Los Angeles, Orange, Riverside, San Bernardino, San Diego, San Mateo, and Santa Clara</a:t>
            </a:r>
          </a:p>
          <a:p>
            <a:pPr>
              <a:buFont typeface="Arial" panose="020B0604020202020204" pitchFamily="34" charset="0"/>
              <a:buChar char="•"/>
            </a:pPr>
            <a:endParaRPr lang="en-US" dirty="0">
              <a:solidFill>
                <a:schemeClr val="tx1"/>
              </a:solidFill>
            </a:endParaRPr>
          </a:p>
          <a:p>
            <a:pPr lvl="0">
              <a:buFont typeface="Arial" panose="020B0604020202020204" pitchFamily="34" charset="0"/>
              <a:buChar char="•"/>
            </a:pPr>
            <a:r>
              <a:rPr lang="en-US" dirty="0">
                <a:solidFill>
                  <a:schemeClr val="tx1"/>
                </a:solidFill>
              </a:rPr>
              <a:t>CDSS continues to encourage </a:t>
            </a:r>
            <a:r>
              <a:rPr lang="en-US">
                <a:solidFill>
                  <a:schemeClr val="tx1"/>
                </a:solidFill>
              </a:rPr>
              <a:t>the counties </a:t>
            </a:r>
            <a:r>
              <a:rPr lang="en-US" dirty="0">
                <a:solidFill>
                  <a:schemeClr val="tx1"/>
                </a:solidFill>
              </a:rPr>
              <a:t>to participate in care coordination teams, and continues to collect monthly data on these teams.</a:t>
            </a:r>
          </a:p>
          <a:p>
            <a:endParaRPr lang="en-US" sz="3000" dirty="0">
              <a:solidFill>
                <a:schemeClr val="bg2">
                  <a:lumMod val="10000"/>
                </a:schemeClr>
              </a:solidFill>
            </a:endParaRPr>
          </a:p>
        </p:txBody>
      </p:sp>
      <p:sp>
        <p:nvSpPr>
          <p:cNvPr id="4" name="Slide Number Placeholder 3"/>
          <p:cNvSpPr>
            <a:spLocks noGrp="1"/>
          </p:cNvSpPr>
          <p:nvPr>
            <p:ph type="sldNum" sz="quarter" idx="11"/>
          </p:nvPr>
        </p:nvSpPr>
        <p:spPr>
          <a:xfrm>
            <a:off x="8686800" y="5730875"/>
            <a:ext cx="381000" cy="365125"/>
          </a:xfrm>
        </p:spPr>
        <p:txBody>
          <a:bodyPr/>
          <a:lstStyle/>
          <a:p>
            <a:fld id="{5D47A140-31E7-4760-81EE-12A75B487737}" type="slidenum">
              <a:rPr lang="en-US" smtClean="0"/>
              <a:t>7</a:t>
            </a:fld>
            <a:endParaRPr lang="en-US" dirty="0"/>
          </a:p>
        </p:txBody>
      </p:sp>
    </p:spTree>
    <p:extLst>
      <p:ext uri="{BB962C8B-B14F-4D97-AF65-F5344CB8AC3E}">
        <p14:creationId xmlns:p14="http://schemas.microsoft.com/office/powerpoint/2010/main" val="281636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239000" cy="1219200"/>
          </a:xfrm>
        </p:spPr>
        <p:txBody>
          <a:bodyPr/>
          <a:lstStyle/>
          <a:p>
            <a:pPr lvl="0" algn="ctr"/>
            <a:r>
              <a:rPr lang="en-US" sz="4000" dirty="0">
                <a:solidFill>
                  <a:srgbClr val="C00000"/>
                </a:solidFill>
              </a:rPr>
              <a:t>Universal </a:t>
            </a:r>
            <a:r>
              <a:rPr lang="en-US" sz="4400" dirty="0">
                <a:solidFill>
                  <a:srgbClr val="C00000"/>
                </a:solidFill>
              </a:rPr>
              <a:t>Assessment</a:t>
            </a:r>
            <a:r>
              <a:rPr lang="en-US" sz="4000" dirty="0">
                <a:solidFill>
                  <a:srgbClr val="C00000"/>
                </a:solidFill>
              </a:rPr>
              <a:t> Tool (UAT)</a:t>
            </a:r>
          </a:p>
        </p:txBody>
      </p:sp>
      <p:sp>
        <p:nvSpPr>
          <p:cNvPr id="3" name="Content Placeholder 2"/>
          <p:cNvSpPr>
            <a:spLocks noGrp="1"/>
          </p:cNvSpPr>
          <p:nvPr>
            <p:ph idx="1"/>
          </p:nvPr>
        </p:nvSpPr>
        <p:spPr>
          <a:xfrm>
            <a:off x="914400" y="1629913"/>
            <a:ext cx="7239000" cy="4114800"/>
          </a:xfrm>
        </p:spPr>
        <p:txBody>
          <a:bodyPr>
            <a:normAutofit/>
          </a:bodyPr>
          <a:lstStyle/>
          <a:p>
            <a:pPr>
              <a:buFont typeface="Arial" panose="020B0604020202020204" pitchFamily="34" charset="0"/>
              <a:buChar char="•"/>
            </a:pPr>
            <a:endParaRPr lang="en-US" dirty="0">
              <a:solidFill>
                <a:srgbClr val="000000"/>
              </a:solidFill>
            </a:endParaRPr>
          </a:p>
          <a:p>
            <a:pPr>
              <a:buFont typeface="Arial" panose="020B0604020202020204" pitchFamily="34" charset="0"/>
              <a:buChar char="•"/>
            </a:pPr>
            <a:r>
              <a:rPr lang="en-US" dirty="0">
                <a:solidFill>
                  <a:srgbClr val="000000"/>
                </a:solidFill>
              </a:rPr>
              <a:t>The requirement for the UAT became inoperative by law on January 1, 2017. </a:t>
            </a:r>
          </a:p>
          <a:p>
            <a:pPr>
              <a:buFont typeface="Arial" panose="020B0604020202020204" pitchFamily="34" charset="0"/>
              <a:buChar char="•"/>
            </a:pPr>
            <a:endParaRPr lang="en-US" dirty="0">
              <a:solidFill>
                <a:srgbClr val="000000"/>
              </a:solidFill>
            </a:endParaRPr>
          </a:p>
          <a:p>
            <a:pPr>
              <a:buFont typeface="Arial" panose="020B0604020202020204" pitchFamily="34" charset="0"/>
              <a:buChar char="•"/>
            </a:pPr>
            <a:r>
              <a:rPr lang="en-US" dirty="0">
                <a:solidFill>
                  <a:srgbClr val="000000"/>
                </a:solidFill>
              </a:rPr>
              <a:t>CDSS plans to consider parts of the draft tool, related materials and lessons-learned from the UAT effort for possible use in the IHSS program.</a:t>
            </a:r>
          </a:p>
        </p:txBody>
      </p:sp>
      <p:sp>
        <p:nvSpPr>
          <p:cNvPr id="4" name="Slide Number Placeholder 3"/>
          <p:cNvSpPr>
            <a:spLocks noGrp="1"/>
          </p:cNvSpPr>
          <p:nvPr>
            <p:ph type="sldNum" sz="quarter" idx="11"/>
          </p:nvPr>
        </p:nvSpPr>
        <p:spPr/>
        <p:txBody>
          <a:bodyPr/>
          <a:lstStyle/>
          <a:p>
            <a:fld id="{5D47A140-31E7-4760-81EE-12A75B487737}" type="slidenum">
              <a:rPr lang="en-US" smtClean="0"/>
              <a:t>8</a:t>
            </a:fld>
            <a:endParaRPr lang="en-US" dirty="0"/>
          </a:p>
        </p:txBody>
      </p:sp>
    </p:spTree>
    <p:extLst>
      <p:ext uri="{BB962C8B-B14F-4D97-AF65-F5344CB8AC3E}">
        <p14:creationId xmlns:p14="http://schemas.microsoft.com/office/powerpoint/2010/main" val="102257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13" y="333619"/>
            <a:ext cx="7239000" cy="691479"/>
          </a:xfrm>
        </p:spPr>
        <p:txBody>
          <a:bodyPr/>
          <a:lstStyle/>
          <a:p>
            <a:r>
              <a:rPr lang="en-US" dirty="0"/>
              <a:t> </a:t>
            </a:r>
          </a:p>
        </p:txBody>
      </p:sp>
      <p:sp>
        <p:nvSpPr>
          <p:cNvPr id="3" name="Content Placeholder 2"/>
          <p:cNvSpPr>
            <a:spLocks noGrp="1"/>
          </p:cNvSpPr>
          <p:nvPr>
            <p:ph idx="1"/>
          </p:nvPr>
        </p:nvSpPr>
        <p:spPr>
          <a:xfrm>
            <a:off x="990600" y="1447800"/>
            <a:ext cx="7467600" cy="4800600"/>
          </a:xfrm>
        </p:spPr>
        <p:txBody>
          <a:bodyPr>
            <a:normAutofit fontScale="85000" lnSpcReduction="10000"/>
          </a:bodyPr>
          <a:lstStyle/>
          <a:p>
            <a:pPr>
              <a:buFont typeface="Arial" panose="020B0604020202020204" pitchFamily="34" charset="0"/>
              <a:buChar char="•"/>
            </a:pPr>
            <a:r>
              <a:rPr lang="en-US" dirty="0">
                <a:solidFill>
                  <a:schemeClr val="tx1"/>
                </a:solidFill>
              </a:rPr>
              <a:t>The Statewide Authority was established to be the employer of record for collective bargaining with IHSS providers in the seven CCI counties. By operation of law, it ceased to exist effective January 10, 2017.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The Statewide Authority did not negotiate any final agreements. Therefore, collective bargaining returned immediately to the seven CCI counties.</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The 13-member IHSS Stakeholder Advisory Committee also ceased to exist effective January 10, 2017.  </a:t>
            </a:r>
          </a:p>
          <a:p>
            <a:pPr lvl="1">
              <a:buFont typeface="Courier New" panose="02070309020205020404" pitchFamily="49" charset="0"/>
              <a:buChar char="o"/>
            </a:pPr>
            <a:r>
              <a:rPr lang="en-US" sz="2100" dirty="0"/>
              <a:t>Members were encouraged to continue their participation through other IHSS stakeholder processes.</a:t>
            </a:r>
          </a:p>
        </p:txBody>
      </p:sp>
      <p:sp>
        <p:nvSpPr>
          <p:cNvPr id="4" name="Slide Number Placeholder 3"/>
          <p:cNvSpPr>
            <a:spLocks noGrp="1"/>
          </p:cNvSpPr>
          <p:nvPr>
            <p:ph type="sldNum" sz="quarter" idx="11"/>
          </p:nvPr>
        </p:nvSpPr>
        <p:spPr/>
        <p:txBody>
          <a:bodyPr/>
          <a:lstStyle/>
          <a:p>
            <a:fld id="{5D47A140-31E7-4760-81EE-12A75B487737}" type="slidenum">
              <a:rPr lang="en-US" smtClean="0">
                <a:solidFill>
                  <a:srgbClr val="04617B">
                    <a:lumMod val="60000"/>
                    <a:lumOff val="40000"/>
                  </a:srgbClr>
                </a:solidFill>
              </a:rPr>
              <a:pPr/>
              <a:t>9</a:t>
            </a:fld>
            <a:endParaRPr lang="en-US" dirty="0">
              <a:solidFill>
                <a:srgbClr val="04617B">
                  <a:lumMod val="60000"/>
                  <a:lumOff val="40000"/>
                </a:srgbClr>
              </a:solidFill>
            </a:endParaRPr>
          </a:p>
        </p:txBody>
      </p:sp>
      <p:sp>
        <p:nvSpPr>
          <p:cNvPr id="5" name="Rectangle 4"/>
          <p:cNvSpPr/>
          <p:nvPr/>
        </p:nvSpPr>
        <p:spPr>
          <a:xfrm>
            <a:off x="990600" y="388203"/>
            <a:ext cx="7543800" cy="830997"/>
          </a:xfrm>
          <a:prstGeom prst="rect">
            <a:avLst/>
          </a:prstGeom>
        </p:spPr>
        <p:txBody>
          <a:bodyPr wrap="square">
            <a:spAutoFit/>
          </a:bodyPr>
          <a:lstStyle/>
          <a:p>
            <a:pPr algn="ctr"/>
            <a:r>
              <a:rPr lang="en-US" sz="4800" b="1" dirty="0">
                <a:solidFill>
                  <a:srgbClr val="C00000"/>
                </a:solidFill>
                <a:effectLst>
                  <a:outerShdw blurRad="38100" dist="38100" dir="2700000" algn="tl">
                    <a:srgbClr val="000000">
                      <a:alpha val="43137"/>
                    </a:srgbClr>
                  </a:outerShdw>
                </a:effectLst>
              </a:rPr>
              <a:t>The Statewide Authority</a:t>
            </a:r>
            <a:endParaRPr lang="en-US" sz="4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748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DB299226CA384A82B4638E98E42303" ma:contentTypeVersion="18" ma:contentTypeDescription="Create a new document." ma:contentTypeScope="" ma:versionID="70641e30619253c2b18d66ca622f9b6f">
  <xsd:schema xmlns:xsd="http://www.w3.org/2001/XMLSchema" xmlns:xs="http://www.w3.org/2001/XMLSchema" xmlns:p="http://schemas.microsoft.com/office/2006/metadata/properties" xmlns:ns2="8e4875f9-f83d-48b5-b620-ff6df41754c7" xmlns:ns3="1a550e70-8149-40a3-a160-694e95864625" targetNamespace="http://schemas.microsoft.com/office/2006/metadata/properties" ma:root="true" ma:fieldsID="39365fcd20198a3e1d5b58ecbf0ed3e1" ns2:_="" ns3:_="">
    <xsd:import namespace="8e4875f9-f83d-48b5-b620-ff6df41754c7"/>
    <xsd:import namespace="1a550e70-8149-40a3-a160-694e958646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875f9-f83d-48b5-b620-ff6df41754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4f9919c-f6ec-4c2f-abbb-4f0a12656a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550e70-8149-40a3-a160-694e958646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078c682-b63e-4bd7-ae0b-47aff7b6896e}" ma:internalName="TaxCatchAll" ma:showField="CatchAllData" ma:web="1a550e70-8149-40a3-a160-694e958646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B733A-1143-4416-91C7-E76D183740CA}"/>
</file>

<file path=customXml/itemProps2.xml><?xml version="1.0" encoding="utf-8"?>
<ds:datastoreItem xmlns:ds="http://schemas.openxmlformats.org/officeDocument/2006/customXml" ds:itemID="{C46A97FA-5B74-4CE7-BD92-C2008261EA51}"/>
</file>

<file path=docProps/app.xml><?xml version="1.0" encoding="utf-8"?>
<Properties xmlns="http://schemas.openxmlformats.org/officeDocument/2006/extended-properties" xmlns:vt="http://schemas.openxmlformats.org/officeDocument/2006/docPropsVTypes">
  <Template/>
  <TotalTime>12749</TotalTime>
  <Words>1184</Words>
  <Application>Microsoft Office PowerPoint</Application>
  <PresentationFormat>On-screen Show (4:3)</PresentationFormat>
  <Paragraphs>140</Paragraphs>
  <Slides>19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Courier New</vt:lpstr>
      <vt:lpstr>Thermal</vt:lpstr>
      <vt:lpstr>IHSS Overview  Senate Budget - Sub 3 Hearing   March 2, 2017</vt:lpstr>
      <vt:lpstr>In-Home Supportive Services (IHSS)</vt:lpstr>
      <vt:lpstr>IHSS (continued)</vt:lpstr>
      <vt:lpstr>IHSS Caseload</vt:lpstr>
      <vt:lpstr>IHSS Budget</vt:lpstr>
      <vt:lpstr>IHSS Budget (continued)</vt:lpstr>
      <vt:lpstr>IHSS and CCI</vt:lpstr>
      <vt:lpstr>Universal Assessment Tool (UAT)</vt:lpstr>
      <vt:lpstr> </vt:lpstr>
      <vt:lpstr> IHSS and FLSA</vt:lpstr>
      <vt:lpstr>PowerPoint Presentation</vt:lpstr>
      <vt:lpstr>PowerPoint Presentation</vt:lpstr>
      <vt:lpstr>PowerPoint Presentation</vt:lpstr>
      <vt:lpstr>PowerPoint Presentation</vt:lpstr>
      <vt:lpstr>PowerPoint Presentation</vt:lpstr>
      <vt:lpstr>PowerPoint Presentation</vt:lpstr>
      <vt:lpstr>Electronic Timesheets</vt:lpstr>
      <vt:lpstr>Electronic Timesheets – Timeline and Activities</vt:lpstr>
      <vt:lpstr>Electronic Visit Verification</vt:lpstr>
    </vt:vector>
  </TitlesOfParts>
  <Company>CDSS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IHSS Overview  Assembly Budget Sub 1 Committee 4/10/13</dc:title>
  <dc:creator>Eileen Carroll</dc:creator>
  <cp:lastModifiedBy>Thomson, Debbi@dss.ca.gov</cp:lastModifiedBy>
  <cp:revision>600</cp:revision>
  <cp:lastPrinted>2017-03-01T18:28:55Z</cp:lastPrinted>
  <dcterms:created xsi:type="dcterms:W3CDTF">2013-04-04T21:44:05Z</dcterms:created>
  <dcterms:modified xsi:type="dcterms:W3CDTF">2017-03-03T21:01:47Z</dcterms:modified>
</cp:coreProperties>
</file>